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9" r:id="rId1"/>
  </p:sldMasterIdLst>
  <p:notesMasterIdLst>
    <p:notesMasterId r:id="rId73"/>
  </p:notesMasterIdLst>
  <p:sldIdLst>
    <p:sldId id="348" r:id="rId2"/>
    <p:sldId id="394" r:id="rId3"/>
    <p:sldId id="395" r:id="rId4"/>
    <p:sldId id="396" r:id="rId5"/>
    <p:sldId id="352" r:id="rId6"/>
    <p:sldId id="399" r:id="rId7"/>
    <p:sldId id="419" r:id="rId8"/>
    <p:sldId id="353" r:id="rId9"/>
    <p:sldId id="354" r:id="rId10"/>
    <p:sldId id="355" r:id="rId11"/>
    <p:sldId id="356" r:id="rId12"/>
    <p:sldId id="357" r:id="rId13"/>
    <p:sldId id="400" r:id="rId14"/>
    <p:sldId id="401" r:id="rId15"/>
    <p:sldId id="402" r:id="rId16"/>
    <p:sldId id="403" r:id="rId17"/>
    <p:sldId id="404" r:id="rId18"/>
    <p:sldId id="358" r:id="rId19"/>
    <p:sldId id="359" r:id="rId20"/>
    <p:sldId id="405" r:id="rId21"/>
    <p:sldId id="406" r:id="rId22"/>
    <p:sldId id="409" r:id="rId23"/>
    <p:sldId id="407" r:id="rId24"/>
    <p:sldId id="360" r:id="rId25"/>
    <p:sldId id="361" r:id="rId26"/>
    <p:sldId id="362" r:id="rId27"/>
    <p:sldId id="363" r:id="rId28"/>
    <p:sldId id="364" r:id="rId29"/>
    <p:sldId id="365" r:id="rId30"/>
    <p:sldId id="366" r:id="rId31"/>
    <p:sldId id="408" r:id="rId32"/>
    <p:sldId id="367" r:id="rId33"/>
    <p:sldId id="410" r:id="rId34"/>
    <p:sldId id="368" r:id="rId35"/>
    <p:sldId id="411" r:id="rId36"/>
    <p:sldId id="412" r:id="rId37"/>
    <p:sldId id="413" r:id="rId38"/>
    <p:sldId id="414" r:id="rId39"/>
    <p:sldId id="369" r:id="rId40"/>
    <p:sldId id="370" r:id="rId41"/>
    <p:sldId id="371" r:id="rId42"/>
    <p:sldId id="415" r:id="rId43"/>
    <p:sldId id="416" r:id="rId44"/>
    <p:sldId id="417" r:id="rId45"/>
    <p:sldId id="372" r:id="rId46"/>
    <p:sldId id="418" r:id="rId47"/>
    <p:sldId id="373" r:id="rId48"/>
    <p:sldId id="374" r:id="rId49"/>
    <p:sldId id="375" r:id="rId50"/>
    <p:sldId id="376" r:id="rId51"/>
    <p:sldId id="377" r:id="rId52"/>
    <p:sldId id="378" r:id="rId53"/>
    <p:sldId id="379" r:id="rId54"/>
    <p:sldId id="380" r:id="rId55"/>
    <p:sldId id="381" r:id="rId56"/>
    <p:sldId id="382" r:id="rId57"/>
    <p:sldId id="383" r:id="rId58"/>
    <p:sldId id="384" r:id="rId59"/>
    <p:sldId id="385" r:id="rId60"/>
    <p:sldId id="386" r:id="rId61"/>
    <p:sldId id="387" r:id="rId62"/>
    <p:sldId id="388" r:id="rId63"/>
    <p:sldId id="389" r:id="rId64"/>
    <p:sldId id="390" r:id="rId65"/>
    <p:sldId id="391" r:id="rId66"/>
    <p:sldId id="392" r:id="rId67"/>
    <p:sldId id="393" r:id="rId68"/>
    <p:sldId id="397" r:id="rId69"/>
    <p:sldId id="349" r:id="rId70"/>
    <p:sldId id="351" r:id="rId71"/>
    <p:sldId id="350" r:id="rId72"/>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eal Mueller" initials="" lastIdx="9" clrIdx="0"/>
  <p:cmAuthor id="1" name="Chuck Erickson" initials="" lastIdx="6" clrIdx="1"/>
  <p:cmAuthor id="2" name="Adam Glick"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7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57"/>
    <p:restoredTop sz="58270" autoAdjust="0"/>
  </p:normalViewPr>
  <p:slideViewPr>
    <p:cSldViewPr snapToGrid="0" snapToObjects="1">
      <p:cViewPr varScale="1">
        <p:scale>
          <a:sx n="68" d="100"/>
          <a:sy n="68" d="100"/>
        </p:scale>
        <p:origin x="180" y="5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37839" cy="46481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970937" y="0"/>
            <a:ext cx="3037839" cy="464818"/>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407181" y="696912"/>
            <a:ext cx="6195899" cy="34862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39" y="4415789"/>
            <a:ext cx="5608319" cy="4183379"/>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829967"/>
            <a:ext cx="3037839" cy="464818"/>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970937" y="8829967"/>
            <a:ext cx="3037839" cy="464818"/>
          </a:xfrm>
          <a:prstGeom prst="rect">
            <a:avLst/>
          </a:prstGeom>
          <a:noFill/>
          <a:ln>
            <a:noFill/>
          </a:ln>
        </p:spPr>
        <p:txBody>
          <a:bodyPr lIns="91425" tIns="91425" rIns="91425" bIns="91425" anchor="b" anchorCtr="0">
            <a:noAutofit/>
          </a:bodyPr>
          <a:lstStyle/>
          <a:p>
            <a:pPr marL="0" marR="0" lvl="0" indent="0" algn="r"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4141182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k21academy.com/docker-kubernetes/docker-vs-virtual-machine/"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k21academy.com/amazon-web-services/aws-solutions-architect/aws-ec2-instanc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k21academy.com/docker-kubernetes/docker-vs-virtual-machine/"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k21academy.com/amazon-web-services/aws-solutions-architect/aws-ec2-instance/"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k21academy.com/docker-kubernetes/docker-vs-virtual-machine/"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k21academy.com/amazon-web-services/aws-solutions-architect/aws-ec2-instance/"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https://github.com/mikeroyal/Google-Cloud-Guide</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a:t>
            </a:fld>
            <a:endParaRPr lang="en-US"/>
          </a:p>
        </p:txBody>
      </p:sp>
    </p:spTree>
    <p:extLst>
      <p:ext uri="{BB962C8B-B14F-4D97-AF65-F5344CB8AC3E}">
        <p14:creationId xmlns:p14="http://schemas.microsoft.com/office/powerpoint/2010/main" val="4143713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98279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https://k21academy.com/google-cloud/google-compute-engine/</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81633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16209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95823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19721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2377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86888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48028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11201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86463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effectLst/>
                <a:latin typeface="Arial"/>
                <a:ea typeface="Arial"/>
                <a:cs typeface="Arial"/>
                <a:sym typeface="Arial"/>
              </a:rPr>
              <a:t> IaaS are virtual</a:t>
            </a:r>
            <a:r>
              <a:rPr lang="en-US" sz="1200" b="1" i="0" u="none" strike="noStrike" kern="1200" cap="none" dirty="0" smtClean="0">
                <a:solidFill>
                  <a:schemeClr val="dk1"/>
                </a:solidFill>
                <a:effectLst/>
                <a:latin typeface="Arial"/>
                <a:ea typeface="Arial"/>
                <a:cs typeface="Arial"/>
                <a:sym typeface="Arial"/>
                <a:hlinkClick r:id="rId3"/>
              </a:rPr>
              <a:t> Machines</a:t>
            </a:r>
            <a:r>
              <a:rPr lang="en-US" sz="1200" b="0" i="0" u="none" strike="noStrike" kern="1200" cap="none" dirty="0" smtClean="0">
                <a:solidFill>
                  <a:schemeClr val="dk1"/>
                </a:solidFill>
                <a:effectLst/>
                <a:latin typeface="Arial"/>
                <a:ea typeface="Arial"/>
                <a:cs typeface="Arial"/>
                <a:sym typeface="Arial"/>
              </a:rPr>
              <a:t> or </a:t>
            </a:r>
            <a:r>
              <a:rPr lang="en-US" sz="1200" b="1" i="0" u="none" strike="noStrike" kern="1200" cap="none" dirty="0" smtClean="0">
                <a:solidFill>
                  <a:schemeClr val="dk1"/>
                </a:solidFill>
                <a:effectLst/>
                <a:latin typeface="Arial"/>
                <a:ea typeface="Arial"/>
                <a:cs typeface="Arial"/>
                <a:sym typeface="Arial"/>
                <a:hlinkClick r:id="rId4"/>
              </a:rPr>
              <a:t>AWS EC2</a:t>
            </a:r>
            <a:r>
              <a:rPr lang="en-US" sz="1200" b="0" i="0" u="none" strike="noStrike" kern="1200" cap="none" dirty="0" smtClean="0">
                <a:solidFill>
                  <a:schemeClr val="dk1"/>
                </a:solidFill>
                <a:effectLst/>
                <a:latin typeface="Arial"/>
                <a:ea typeface="Arial"/>
                <a:cs typeface="Arial"/>
                <a:sym typeface="Arial"/>
              </a:rPr>
              <a:t>, Storage or Networking. </a:t>
            </a:r>
            <a:r>
              <a:rPr lang="en-US" sz="1200" b="0" i="0" u="none" strike="noStrike" kern="1200" cap="none" dirty="0" err="1" smtClean="0">
                <a:solidFill>
                  <a:schemeClr val="dk1"/>
                </a:solidFill>
                <a:effectLst/>
                <a:latin typeface="Arial"/>
                <a:ea typeface="Arial"/>
                <a:cs typeface="Arial"/>
                <a:sym typeface="Arial"/>
              </a:rPr>
              <a:t>DigitalOcean</a:t>
            </a:r>
            <a:r>
              <a:rPr lang="en-US" sz="1200" b="0" i="0" u="none" strike="noStrike" kern="1200" cap="none" dirty="0" smtClean="0">
                <a:solidFill>
                  <a:schemeClr val="dk1"/>
                </a:solidFill>
                <a:effectLst/>
                <a:latin typeface="Arial"/>
                <a:ea typeface="Arial"/>
                <a:cs typeface="Arial"/>
                <a:sym typeface="Arial"/>
              </a:rPr>
              <a:t>, Amazon Web Services (AWS), Microsoft Azure, Google Cloud Platform (GCP), Oracle Cloud Infrastructure (OCI), and Alibaba Cloud.</a:t>
            </a:r>
          </a:p>
          <a:p>
            <a:endParaRPr lang="en-US" sz="1200" b="0" i="0" u="none" strike="noStrike" kern="1200" cap="none" dirty="0" smtClean="0">
              <a:solidFill>
                <a:schemeClr val="dk1"/>
              </a:solidFill>
              <a:effectLst/>
              <a:latin typeface="Arial"/>
              <a:cs typeface="Arial"/>
              <a:sym typeface="Arial"/>
            </a:endParaRPr>
          </a:p>
          <a:p>
            <a:r>
              <a:rPr lang="en-US" sz="1200" b="1" i="0" u="none" strike="noStrike" kern="1200" cap="none" dirty="0" smtClean="0">
                <a:solidFill>
                  <a:schemeClr val="dk1"/>
                </a:solidFill>
                <a:effectLst/>
                <a:latin typeface="Arial"/>
                <a:ea typeface="Arial"/>
                <a:cs typeface="Arial"/>
                <a:sym typeface="Arial"/>
              </a:rPr>
              <a:t>PaaS</a:t>
            </a:r>
            <a:r>
              <a:rPr lang="en-US" sz="1200" b="0" i="0" u="none" strike="noStrike" kern="1200" cap="none" dirty="0" smtClean="0">
                <a:solidFill>
                  <a:schemeClr val="dk1"/>
                </a:solidFill>
                <a:effectLst/>
                <a:latin typeface="Arial"/>
                <a:ea typeface="Arial"/>
                <a:cs typeface="Arial"/>
                <a:sym typeface="Arial"/>
              </a:rPr>
              <a:t>: AWS Elastic Beanstalk, Azure App Service, Google App Engine, Google Cloud Run. (For </a:t>
            </a:r>
            <a:r>
              <a:rPr lang="en-US" sz="1200" b="0" i="0" u="none" strike="noStrike" kern="1200" cap="none" dirty="0" err="1" smtClean="0">
                <a:solidFill>
                  <a:schemeClr val="dk1"/>
                </a:solidFill>
                <a:effectLst/>
                <a:latin typeface="Arial"/>
                <a:ea typeface="Arial"/>
                <a:cs typeface="Arial"/>
                <a:sym typeface="Arial"/>
              </a:rPr>
              <a:t>serverless</a:t>
            </a:r>
            <a:r>
              <a:rPr lang="en-US" sz="1200" b="0" i="0" u="none" strike="noStrike" kern="1200" cap="none" dirty="0" smtClean="0">
                <a:solidFill>
                  <a:schemeClr val="dk1"/>
                </a:solidFill>
                <a:effectLst/>
                <a:latin typeface="Arial"/>
                <a:ea typeface="Arial"/>
                <a:cs typeface="Arial"/>
                <a:sym typeface="Arial"/>
              </a:rPr>
              <a:t> compute, Function-as-a-Service like AWS Lambda, Azure Functions, or Google Cloud Functions can be considered related models.</a:t>
            </a:r>
            <a:endParaRPr lang="en-US" sz="1200" b="0" i="0" u="none" strike="noStrike" kern="1200" cap="none" dirty="0" smtClean="0">
              <a:solidFill>
                <a:schemeClr val="dk1"/>
              </a:solidFill>
              <a:effectLst/>
              <a:latin typeface="Arial"/>
              <a:cs typeface="Arial"/>
              <a:sym typeface="Arial"/>
            </a:endParaRPr>
          </a:p>
          <a:p>
            <a:endParaRPr lang="en-US" sz="1200" b="0" i="0" u="none" strike="noStrike" kern="1200" cap="none" dirty="0" smtClean="0">
              <a:solidFill>
                <a:schemeClr val="dk1"/>
              </a:solidFill>
              <a:effectLst/>
              <a:latin typeface="Arial"/>
              <a:cs typeface="Arial"/>
              <a:sym typeface="Arial"/>
            </a:endParaRPr>
          </a:p>
          <a:p>
            <a:r>
              <a:rPr lang="en-US" sz="1200" b="0" i="0" u="none" strike="noStrike" kern="1200" cap="none" dirty="0" smtClean="0">
                <a:solidFill>
                  <a:schemeClr val="dk1"/>
                </a:solidFill>
                <a:effectLst/>
                <a:latin typeface="Arial"/>
                <a:ea typeface="Arial"/>
                <a:cs typeface="Arial"/>
                <a:sym typeface="Arial"/>
              </a:rPr>
              <a:t>SaaS: Microsoft Office 365, Oracle ERP/HCM Cloud, Salesforce, Gmail, or Dropbox.</a:t>
            </a:r>
          </a:p>
          <a:p>
            <a:endParaRPr lang="en-US" sz="1200" b="0" i="0" u="none" strike="noStrike" kern="1200" cap="none" dirty="0" smtClean="0">
              <a:solidFill>
                <a:schemeClr val="dk1"/>
              </a:solidFill>
              <a:effectLst/>
              <a:latin typeface="Arial"/>
              <a:cs typeface="Arial"/>
              <a:sym typeface="Arial"/>
            </a:endParaRPr>
          </a:p>
          <a:p>
            <a:endParaRPr lang="en-US" sz="1200" b="0" i="0" u="none" strike="noStrike" kern="1200" cap="none" dirty="0" smtClean="0">
              <a:solidFill>
                <a:schemeClr val="dk1"/>
              </a:solidFill>
              <a:effectLst/>
              <a:latin typeface="Arial"/>
              <a:cs typeface="Arial"/>
              <a:sym typeface="Arial"/>
            </a:endParaRPr>
          </a:p>
          <a:p>
            <a:r>
              <a:rPr lang="en-US" dirty="0" smtClean="0"/>
              <a:t>https://k21academy.com/amazon-web-services/cloud-service-models/</a:t>
            </a: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38972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r>
              <a:rPr lang="en-US" dirty="0" smtClean="0"/>
              <a:t>https://k21academy.com/google-cloud/google-app-engine/</a:t>
            </a:r>
          </a:p>
          <a:p>
            <a:r>
              <a:rPr lang="en-US" dirty="0" smtClean="0"/>
              <a:t>https://k21academy.com/google-cloud/google-cloud-functions/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73585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r>
              <a:rPr lang="en-US" dirty="0" smtClean="0"/>
              <a:t>https://k21academy.com/google-cloud/google-cloud-functions/</a:t>
            </a: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1850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https://k21academy.com/google-cloud/google-compute-engine/</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30504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83472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74415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8064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41920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97978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75614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r>
              <a:rPr lang="en-US" dirty="0" smtClean="0"/>
              <a:t>https://k21academy.com/google-cloud/google-app-engine/</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5778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effectLst/>
                <a:latin typeface="Arial"/>
                <a:ea typeface="Arial"/>
                <a:cs typeface="Arial"/>
                <a:sym typeface="Arial"/>
              </a:rPr>
              <a:t> IaaS are virtual</a:t>
            </a:r>
            <a:r>
              <a:rPr lang="en-US" sz="1200" b="1" i="0" u="none" strike="noStrike" kern="1200" cap="none" dirty="0" smtClean="0">
                <a:solidFill>
                  <a:schemeClr val="dk1"/>
                </a:solidFill>
                <a:effectLst/>
                <a:latin typeface="Arial"/>
                <a:ea typeface="Arial"/>
                <a:cs typeface="Arial"/>
                <a:sym typeface="Arial"/>
                <a:hlinkClick r:id="rId3"/>
              </a:rPr>
              <a:t> Machines</a:t>
            </a:r>
            <a:r>
              <a:rPr lang="en-US" sz="1200" b="0" i="0" u="none" strike="noStrike" kern="1200" cap="none" dirty="0" smtClean="0">
                <a:solidFill>
                  <a:schemeClr val="dk1"/>
                </a:solidFill>
                <a:effectLst/>
                <a:latin typeface="Arial"/>
                <a:ea typeface="Arial"/>
                <a:cs typeface="Arial"/>
                <a:sym typeface="Arial"/>
              </a:rPr>
              <a:t> or </a:t>
            </a:r>
            <a:r>
              <a:rPr lang="en-US" sz="1200" b="1" i="0" u="none" strike="noStrike" kern="1200" cap="none" dirty="0" smtClean="0">
                <a:solidFill>
                  <a:schemeClr val="dk1"/>
                </a:solidFill>
                <a:effectLst/>
                <a:latin typeface="Arial"/>
                <a:ea typeface="Arial"/>
                <a:cs typeface="Arial"/>
                <a:sym typeface="Arial"/>
                <a:hlinkClick r:id="rId4"/>
              </a:rPr>
              <a:t>AWS EC2</a:t>
            </a:r>
            <a:r>
              <a:rPr lang="en-US" sz="1200" b="0" i="0" u="none" strike="noStrike" kern="1200" cap="none" dirty="0" smtClean="0">
                <a:solidFill>
                  <a:schemeClr val="dk1"/>
                </a:solidFill>
                <a:effectLst/>
                <a:latin typeface="Arial"/>
                <a:ea typeface="Arial"/>
                <a:cs typeface="Arial"/>
                <a:sym typeface="Arial"/>
              </a:rPr>
              <a:t>, Storage or Networking. </a:t>
            </a:r>
            <a:r>
              <a:rPr lang="en-US" sz="1200" b="0" i="0" u="none" strike="noStrike" kern="1200" cap="none" dirty="0" err="1" smtClean="0">
                <a:solidFill>
                  <a:schemeClr val="dk1"/>
                </a:solidFill>
                <a:effectLst/>
                <a:latin typeface="Arial"/>
                <a:ea typeface="Arial"/>
                <a:cs typeface="Arial"/>
                <a:sym typeface="Arial"/>
              </a:rPr>
              <a:t>DigitalOcean</a:t>
            </a:r>
            <a:r>
              <a:rPr lang="en-US" sz="1200" b="0" i="0" u="none" strike="noStrike" kern="1200" cap="none" dirty="0" smtClean="0">
                <a:solidFill>
                  <a:schemeClr val="dk1"/>
                </a:solidFill>
                <a:effectLst/>
                <a:latin typeface="Arial"/>
                <a:ea typeface="Arial"/>
                <a:cs typeface="Arial"/>
                <a:sym typeface="Arial"/>
              </a:rPr>
              <a:t>, Amazon Web Services (AWS), Microsoft Azure, Google Cloud Platform (GCP), Oracle Cloud Infrastructure (OCI), and Alibaba Cloud.</a:t>
            </a:r>
          </a:p>
          <a:p>
            <a:endParaRPr lang="en-US" sz="1200" b="0" i="0" u="none" strike="noStrike" kern="1200" cap="none" dirty="0" smtClean="0">
              <a:solidFill>
                <a:schemeClr val="dk1"/>
              </a:solidFill>
              <a:effectLst/>
              <a:latin typeface="Arial"/>
              <a:cs typeface="Arial"/>
              <a:sym typeface="Arial"/>
            </a:endParaRPr>
          </a:p>
          <a:p>
            <a:r>
              <a:rPr lang="en-US" dirty="0" smtClean="0"/>
              <a:t>https://k21academy.com/amazon-web-services/cloud-service-models/</a:t>
            </a:r>
          </a:p>
          <a:p>
            <a:endParaRPr lang="en-US" dirty="0" smtClean="0"/>
          </a:p>
          <a:p>
            <a:r>
              <a:rPr lang="en-US" dirty="0" smtClean="0"/>
              <a:t>https://k21academy.com/docker-kubernetes/docker-vs-virtual-machine/</a:t>
            </a: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188456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r>
              <a:rPr lang="en-US" dirty="0" smtClean="0"/>
              <a:t>https://k21academy.com/google-cloud/google-app-engine/</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91296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r>
              <a:rPr lang="en-US" dirty="0" smtClean="0"/>
              <a:t>https://k21academy.com/google-cloud/google-app-engine/</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83956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r>
              <a:rPr lang="en-US" dirty="0" smtClean="0"/>
              <a:t>https://k21academy.com/google-cloud/google-kubernetes-engine/</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237078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endParaRPr lang="en-US" dirty="0" smtClean="0"/>
          </a:p>
          <a:p>
            <a:r>
              <a:rPr lang="en-US" dirty="0" smtClean="0"/>
              <a:t>https://k21academy.com/docker-kubernetes/what-are-containers/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92947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endParaRPr lang="en-US" dirty="0" smtClean="0"/>
          </a:p>
          <a:p>
            <a:r>
              <a:rPr lang="en-US" dirty="0" smtClean="0"/>
              <a:t>https://k21academy.com/docker-kubernetes/what-are-containers/</a:t>
            </a:r>
          </a:p>
          <a:p>
            <a:r>
              <a:rPr lang="en-US" dirty="0" smtClean="0"/>
              <a:t>https://k21academy.com/docker-kubernetes/kubernetes-for-beginners/</a:t>
            </a:r>
          </a:p>
          <a:p>
            <a:r>
              <a:rPr lang="en-US" dirty="0" smtClean="0"/>
              <a:t>https://k21academy.com/docker-kubernetes/kubernetes-for-beginners/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3995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endParaRPr lang="en-US" dirty="0" smtClean="0"/>
          </a:p>
          <a:p>
            <a:r>
              <a:rPr lang="en-US" dirty="0" smtClean="0"/>
              <a:t>https://k21academy.com/docker-kubernetes/what-are-containers/</a:t>
            </a:r>
          </a:p>
          <a:p>
            <a:endParaRPr lang="en-US" dirty="0" smtClean="0"/>
          </a:p>
          <a:p>
            <a:r>
              <a:rPr lang="en-US" dirty="0" smtClean="0"/>
              <a:t>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cap="none" dirty="0" smtClean="0">
                <a:solidFill>
                  <a:schemeClr val="dk1"/>
                </a:solidFill>
                <a:effectLst/>
                <a:latin typeface="Arial"/>
                <a:ea typeface="Arial"/>
                <a:cs typeface="Arial"/>
                <a:sym typeface="Arial"/>
              </a:rPr>
              <a:t>Azure Kubernetes Service &amp; Azure Container Instances For Beginners</a:t>
            </a:r>
          </a:p>
          <a:p>
            <a:r>
              <a:rPr lang="en-US" dirty="0" smtClean="0"/>
              <a:t> https://k21academy.com/microsoft-azure/architect/azure-container-instances-and-kubernetes-service/</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20952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https://k21academy.com/google-cloud/google-kubernetes-engine/</a:t>
            </a:r>
          </a:p>
          <a:p>
            <a:r>
              <a:rPr lang="en-US" dirty="0" smtClean="0"/>
              <a:t>https://k21academy.com/google-cloud/google-kubernetes-engine/</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66158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16464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115169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08169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effectLst/>
                <a:latin typeface="Arial"/>
                <a:ea typeface="Arial"/>
                <a:cs typeface="Arial"/>
                <a:sym typeface="Arial"/>
              </a:rPr>
              <a:t> IaaS are virtual</a:t>
            </a:r>
            <a:r>
              <a:rPr lang="en-US" sz="1200" b="1" i="0" u="none" strike="noStrike" kern="1200" cap="none" dirty="0" smtClean="0">
                <a:solidFill>
                  <a:schemeClr val="dk1"/>
                </a:solidFill>
                <a:effectLst/>
                <a:latin typeface="Arial"/>
                <a:ea typeface="Arial"/>
                <a:cs typeface="Arial"/>
                <a:sym typeface="Arial"/>
                <a:hlinkClick r:id="rId3"/>
              </a:rPr>
              <a:t> Machines</a:t>
            </a:r>
            <a:r>
              <a:rPr lang="en-US" sz="1200" b="0" i="0" u="none" strike="noStrike" kern="1200" cap="none" dirty="0" smtClean="0">
                <a:solidFill>
                  <a:schemeClr val="dk1"/>
                </a:solidFill>
                <a:effectLst/>
                <a:latin typeface="Arial"/>
                <a:ea typeface="Arial"/>
                <a:cs typeface="Arial"/>
                <a:sym typeface="Arial"/>
              </a:rPr>
              <a:t> or </a:t>
            </a:r>
            <a:r>
              <a:rPr lang="en-US" sz="1200" b="1" i="0" u="none" strike="noStrike" kern="1200" cap="none" dirty="0" smtClean="0">
                <a:solidFill>
                  <a:schemeClr val="dk1"/>
                </a:solidFill>
                <a:effectLst/>
                <a:latin typeface="Arial"/>
                <a:ea typeface="Arial"/>
                <a:cs typeface="Arial"/>
                <a:sym typeface="Arial"/>
                <a:hlinkClick r:id="rId4"/>
              </a:rPr>
              <a:t>AWS EC2</a:t>
            </a:r>
            <a:r>
              <a:rPr lang="en-US" sz="1200" b="0" i="0" u="none" strike="noStrike" kern="1200" cap="none" dirty="0" smtClean="0">
                <a:solidFill>
                  <a:schemeClr val="dk1"/>
                </a:solidFill>
                <a:effectLst/>
                <a:latin typeface="Arial"/>
                <a:ea typeface="Arial"/>
                <a:cs typeface="Arial"/>
                <a:sym typeface="Arial"/>
              </a:rPr>
              <a:t>, Storage or Networking. </a:t>
            </a:r>
            <a:r>
              <a:rPr lang="en-US" sz="1200" b="0" i="0" u="none" strike="noStrike" kern="1200" cap="none" dirty="0" err="1" smtClean="0">
                <a:solidFill>
                  <a:schemeClr val="dk1"/>
                </a:solidFill>
                <a:effectLst/>
                <a:latin typeface="Arial"/>
                <a:ea typeface="Arial"/>
                <a:cs typeface="Arial"/>
                <a:sym typeface="Arial"/>
              </a:rPr>
              <a:t>DigitalOcean</a:t>
            </a:r>
            <a:r>
              <a:rPr lang="en-US" sz="1200" b="0" i="0" u="none" strike="noStrike" kern="1200" cap="none" dirty="0" smtClean="0">
                <a:solidFill>
                  <a:schemeClr val="dk1"/>
                </a:solidFill>
                <a:effectLst/>
                <a:latin typeface="Arial"/>
                <a:ea typeface="Arial"/>
                <a:cs typeface="Arial"/>
                <a:sym typeface="Arial"/>
              </a:rPr>
              <a:t>, Amazon Web Services (AWS), Microsoft Azure, Google Cloud Platform (GCP), Oracle Cloud Infrastructure (OCI), and Alibaba Cloud.</a:t>
            </a:r>
          </a:p>
          <a:p>
            <a:endParaRPr lang="en-US" sz="1200" b="0" i="0" u="none" strike="noStrike" kern="1200" cap="none" dirty="0" smtClean="0">
              <a:solidFill>
                <a:schemeClr val="dk1"/>
              </a:solidFill>
              <a:effectLst/>
              <a:latin typeface="Arial"/>
              <a:cs typeface="Arial"/>
              <a:sym typeface="Arial"/>
            </a:endParaRPr>
          </a:p>
          <a:p>
            <a:r>
              <a:rPr lang="en-US" dirty="0" smtClean="0"/>
              <a:t>https://k21academy.com/amazon-web-services/cloud-service-models/</a:t>
            </a:r>
          </a:p>
          <a:p>
            <a:endParaRPr lang="en-US" dirty="0" smtClean="0"/>
          </a:p>
          <a:p>
            <a:r>
              <a:rPr lang="en-US" dirty="0" smtClean="0"/>
              <a:t>https://k21academy.com/docker-kubernetes/docker-vs-virtual-machine/</a:t>
            </a:r>
          </a:p>
          <a:p>
            <a:r>
              <a:rPr lang="en-US" dirty="0" smtClean="0"/>
              <a:t>https://k21academy.com/amazon-web-services/aws-ec2-instance/</a:t>
            </a: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09955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r>
              <a:rPr lang="en-US" dirty="0" smtClean="0"/>
              <a:t>https://k21academy.com/google-cloud/google-kubernetes-engine/</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883200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786357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014361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311035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411927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912267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306105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402934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58254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46807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a:t>
            </a:r>
            <a:r>
              <a:rPr lang="en-US" dirty="0" smtClean="0"/>
              <a:t>www.linkedin.com/pulse/google-cloud-platform-service-naarsoft</a:t>
            </a:r>
          </a:p>
          <a:p>
            <a:r>
              <a:rPr lang="en-US" dirty="0" smtClean="0"/>
              <a:t>https://k21academy.com/google-cloud/google-cloud-compute-services/</a:t>
            </a:r>
          </a:p>
          <a:p>
            <a:endParaRPr lang="en-US" dirty="0" smtClean="0"/>
          </a:p>
          <a:p>
            <a:r>
              <a:rPr lang="en-US" dirty="0" smtClean="0"/>
              <a:t>https://www.linkedin.com/pulse/what-google-cloud-platform-shruti-anand</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30847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46098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371311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544979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928291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662968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946115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027600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702891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017235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9326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https://www.linkedin.com/pulse/google-cloud-platform-service-naarsoft</a:t>
            </a:r>
          </a:p>
          <a:p>
            <a:r>
              <a:rPr lang="en-US" dirty="0" smtClean="0"/>
              <a:t>https://k21academy.com/google-cloud/gcp-associate-cloud-engineer-all-you-need-to-know-about/</a:t>
            </a:r>
          </a:p>
          <a:p>
            <a:endParaRPr lang="en-US" dirty="0" smtClean="0"/>
          </a:p>
          <a:p>
            <a:r>
              <a:rPr lang="en-US" dirty="0" smtClean="0"/>
              <a:t>https://k21academy.com/google-cloud/introduction-to-google-cloud-platform/</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835782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917711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922616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635391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579062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331874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970007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https://k21academy.com/amazon-web-services/aws-for-testers-and-qa/</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199979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https://github.com/mikeroyal/Google-Cloud-Guide</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259884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cap="none" dirty="0" smtClean="0">
                <a:solidFill>
                  <a:schemeClr val="dk1"/>
                </a:solidFill>
                <a:effectLst/>
                <a:latin typeface="Arial"/>
                <a:ea typeface="Arial"/>
                <a:cs typeface="Arial"/>
                <a:sym typeface="Arial"/>
              </a:rPr>
              <a:t>How to Deploy a Machine Learning Model to Google Cloud for 20% Software Engineers (CS329s tutorial)</a:t>
            </a:r>
          </a:p>
          <a:p>
            <a:r>
              <a:rPr lang="en-US" dirty="0" smtClean="0"/>
              <a:t>https://www.youtube.com/watch?v=fw6NMQrYc6w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cap="none" dirty="0" smtClean="0">
                <a:solidFill>
                  <a:schemeClr val="dk1"/>
                </a:solidFill>
                <a:effectLst/>
                <a:latin typeface="Arial"/>
                <a:ea typeface="Arial"/>
                <a:cs typeface="Arial"/>
                <a:sym typeface="Arial"/>
              </a:rPr>
              <a:t>Uploading large files to Google Storage using a VM Instance</a:t>
            </a:r>
          </a:p>
          <a:p>
            <a:r>
              <a:rPr lang="en-US" smtClean="0"/>
              <a:t>https://www.youtube.com/watch?v=OwPLyKj2g48</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27904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https://www.linkedin.com/pulse/what-google-cloud-platform-shruti-anand</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47632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83794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49682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02337E-4703-49AB-8D81-EA2F8A6577FC}"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240705498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02337E-4703-49AB-8D81-EA2F8A6577FC}"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410284920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02337E-4703-49AB-8D81-EA2F8A6577FC}"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247443086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9/3/2025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2963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02337E-4703-49AB-8D81-EA2F8A6577FC}"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128955239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A02337E-4703-49AB-8D81-EA2F8A6577FC}" type="datetimeFigureOut">
              <a:rPr lang="en-US" smtClean="0"/>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100628396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A02337E-4703-49AB-8D81-EA2F8A6577FC}" type="datetimeFigureOut">
              <a:rPr lang="en-US" smtClean="0"/>
              <a:t>9/3/2025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143020674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A02337E-4703-49AB-8D81-EA2F8A6577FC}" type="datetimeFigureOut">
              <a:rPr lang="en-US" smtClean="0"/>
              <a:t>9/3/2025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394664211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02337E-4703-49AB-8D81-EA2F8A6577FC}" type="datetimeFigureOut">
              <a:rPr lang="en-US" smtClean="0"/>
              <a:t>9/3/2025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263187320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7A02337E-4703-49AB-8D81-EA2F8A6577FC}" type="datetimeFigureOut">
              <a:rPr lang="en-US" smtClean="0"/>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312661320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7A02337E-4703-49AB-8D81-EA2F8A6577FC}" type="datetimeFigureOut">
              <a:rPr lang="en-US" smtClean="0"/>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360610823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A02337E-4703-49AB-8D81-EA2F8A6577FC}" type="datetimeFigureOut">
              <a:rPr lang="en-US" smtClean="0"/>
              <a:t>9/3/2025</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5B63887-955A-4111-8FF6-299906ED7E11}" type="slidenum">
              <a:rPr lang="en-US" smtClean="0"/>
              <a:t>‹#›</a:t>
            </a:fld>
            <a:endParaRPr lang="en-US"/>
          </a:p>
        </p:txBody>
      </p:sp>
    </p:spTree>
    <p:extLst>
      <p:ext uri="{BB962C8B-B14F-4D97-AF65-F5344CB8AC3E}">
        <p14:creationId xmlns:p14="http://schemas.microsoft.com/office/powerpoint/2010/main" val="201664688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8" Type="http://schemas.openxmlformats.org/officeDocument/2006/relationships/hyperlink" Target="https://k21academy.com/docker-kubernetes/what-are-containers/#5" TargetMode="External"/><Relationship Id="rId13" Type="http://schemas.openxmlformats.org/officeDocument/2006/relationships/hyperlink" Target="https://k21academy.com/docker-kubernetes/what-are-containers/#10" TargetMode="External"/><Relationship Id="rId3" Type="http://schemas.openxmlformats.org/officeDocument/2006/relationships/hyperlink" Target="https://k21academy.com/docker-kubernetes/monolithic-vs-microservices/#4" TargetMode="External"/><Relationship Id="rId7" Type="http://schemas.openxmlformats.org/officeDocument/2006/relationships/hyperlink" Target="https://k21academy.com/docker-kubernetes/what-are-containers/#4" TargetMode="External"/><Relationship Id="rId12" Type="http://schemas.openxmlformats.org/officeDocument/2006/relationships/hyperlink" Target="https://k21academy.com/docker-kubernetes/what-are-containers/#9"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k21academy.com/docker-kubernetes/what-are-containers/#3" TargetMode="External"/><Relationship Id="rId11" Type="http://schemas.openxmlformats.org/officeDocument/2006/relationships/hyperlink" Target="https://k21academy.com/docker-kubernetes/what-are-containers/#8" TargetMode="External"/><Relationship Id="rId5" Type="http://schemas.openxmlformats.org/officeDocument/2006/relationships/hyperlink" Target="https://k21academy.com/docker-kubernetes/what-are-containers/#2" TargetMode="External"/><Relationship Id="rId15" Type="http://schemas.openxmlformats.org/officeDocument/2006/relationships/hyperlink" Target="https://k21academy.com/docker-kubernetes/what-are-containers/#12" TargetMode="External"/><Relationship Id="rId10" Type="http://schemas.openxmlformats.org/officeDocument/2006/relationships/hyperlink" Target="https://k21academy.com/docker-kubernetes/what-are-containers/#7" TargetMode="External"/><Relationship Id="rId4" Type="http://schemas.openxmlformats.org/officeDocument/2006/relationships/hyperlink" Target="https://k21academy.com/docker-kubernetes/what-are-containers/#1" TargetMode="External"/><Relationship Id="rId9" Type="http://schemas.openxmlformats.org/officeDocument/2006/relationships/hyperlink" Target="https://k21academy.com/docker-kubernetes/what-are-containers/#6" TargetMode="External"/><Relationship Id="rId14" Type="http://schemas.openxmlformats.org/officeDocument/2006/relationships/hyperlink" Target="https://k21academy.com/docker-kubernetes/what-are-containers/#1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cloudskillsboost.google/course_templates/754/labs/461560" TargetMode="External"/><Relationship Id="rId7" Type="http://schemas.openxmlformats.org/officeDocument/2006/relationships/hyperlink" Target="https://cloud.google.com/compute/docs/instance-groups?hl=id"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hyperlink" Target="https://medium.com/@binaabdulrahim/creating-a-gcp-vm-instance-6798f5498f09" TargetMode="External"/><Relationship Id="rId5" Type="http://schemas.openxmlformats.org/officeDocument/2006/relationships/hyperlink" Target="https://arubanetworking.hpe.com/techdocs/central/2.5.7/content/sd-branch/vgw/vgw_man-gcp-crt-vm.htm" TargetMode="External"/><Relationship Id="rId4" Type="http://schemas.openxmlformats.org/officeDocument/2006/relationships/hyperlink" Target="https://cloud.google.com/compute/docs/instances/creating-instance-with-custom-machine-type?hl=id"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linkedin.com/redir/redirect?url=https%3A%2F%2Fwww%2Epluralsight%2Ecom%2Fresources%2Fblog%2Fcloud%2Fwhat-is-amazon-web-services-aws&amp;urlhash=xd6o&amp;trk=article-ssr-frontend-pulse_little-text-block"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linkedin.com/redir/redirect?url=https%3A%2F%2Facloudguru%2Ecom%2Fcourse%2Fcost-control-on-gcp&amp;urlhash=Hi0m&amp;trk=article-ssr-frontend-pulse_little-text-block" TargetMode="External"/><Relationship Id="rId4" Type="http://schemas.openxmlformats.org/officeDocument/2006/relationships/hyperlink" Target="https://www.linkedin.com/redir/redirect?url=https%3A%2F%2Fwww%2Epluralsight%2Ecom%2Fresources%2Fblog%2Fcloud%2Fwhat-is-microsoft-azure&amp;urlhash=j7Ud&amp;trk=article-ssr-frontend-pulse_little-text-block"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89919" y="1"/>
            <a:ext cx="3979069" cy="2536031"/>
          </a:xfrm>
          <a:prstGeom prst="rect">
            <a:avLst/>
          </a:prstGeom>
        </p:spPr>
      </p:pic>
      <p:grpSp>
        <p:nvGrpSpPr>
          <p:cNvPr id="9" name="Group 8"/>
          <p:cNvGrpSpPr/>
          <p:nvPr/>
        </p:nvGrpSpPr>
        <p:grpSpPr>
          <a:xfrm>
            <a:off x="277816" y="1346868"/>
            <a:ext cx="3603272" cy="1447266"/>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000" dirty="0">
                  <a:solidFill>
                    <a:schemeClr val="accent1">
                      <a:lumMod val="75000"/>
                    </a:schemeClr>
                  </a:solidFill>
                </a:rPr>
                <a:t>Computer </a:t>
              </a:r>
              <a:r>
                <a:rPr lang="en-US" sz="3000" dirty="0">
                  <a:solidFill>
                    <a:srgbClr val="00B0F0"/>
                  </a:solidFill>
                </a:rPr>
                <a:t>Vision</a:t>
              </a: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68580" tIns="34290" rIns="68580" bIns="3429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rgbClr val="7030A0"/>
                  </a:solidFill>
                </a:rPr>
                <a:t>PDS</a:t>
              </a:r>
            </a:p>
          </p:txBody>
        </p:sp>
      </p:grpSp>
      <p:sp>
        <p:nvSpPr>
          <p:cNvPr id="22" name="Rectangle 21"/>
          <p:cNvSpPr/>
          <p:nvPr/>
        </p:nvSpPr>
        <p:spPr>
          <a:xfrm>
            <a:off x="6683644" y="4335788"/>
            <a:ext cx="2613761" cy="230832"/>
          </a:xfrm>
          <a:prstGeom prst="rect">
            <a:avLst/>
          </a:prstGeom>
        </p:spPr>
        <p:txBody>
          <a:bodyPr wrap="square">
            <a:spAutoFit/>
          </a:bodyPr>
          <a:lstStyle/>
          <a:p>
            <a:r>
              <a:rPr lang="en-US" sz="900" dirty="0"/>
              <a:t>https://www.youtube.com/@AmelOline/videos</a:t>
            </a:r>
          </a:p>
        </p:txBody>
      </p:sp>
      <p:sp>
        <p:nvSpPr>
          <p:cNvPr id="23" name="Rectangle 22"/>
          <p:cNvSpPr/>
          <p:nvPr/>
        </p:nvSpPr>
        <p:spPr>
          <a:xfrm>
            <a:off x="7520552" y="4197289"/>
            <a:ext cx="1623448" cy="230832"/>
          </a:xfrm>
          <a:prstGeom prst="rect">
            <a:avLst/>
          </a:prstGeom>
        </p:spPr>
        <p:txBody>
          <a:bodyPr wrap="square">
            <a:spAutoFit/>
          </a:bodyPr>
          <a:lstStyle/>
          <a:p>
            <a:r>
              <a:rPr lang="en-US" sz="900" dirty="0"/>
              <a:t>https://github.com/siagianp</a:t>
            </a:r>
          </a:p>
        </p:txBody>
      </p:sp>
      <p:sp>
        <p:nvSpPr>
          <p:cNvPr id="2" name="Rectangle 1"/>
          <p:cNvSpPr/>
          <p:nvPr/>
        </p:nvSpPr>
        <p:spPr>
          <a:xfrm>
            <a:off x="5707251" y="4474288"/>
            <a:ext cx="3667194" cy="230832"/>
          </a:xfrm>
          <a:prstGeom prst="rect">
            <a:avLst/>
          </a:prstGeom>
        </p:spPr>
        <p:txBody>
          <a:bodyPr wrap="square">
            <a:spAutoFit/>
          </a:bodyPr>
          <a:lstStyle/>
          <a:p>
            <a:r>
              <a:rPr lang="en-US" sz="900" dirty="0"/>
              <a:t>https://github.com/amelcharolinesgn2/IoT_simulator-mqtt-NodeRed</a:t>
            </a:r>
          </a:p>
        </p:txBody>
      </p:sp>
      <p:pic>
        <p:nvPicPr>
          <p:cNvPr id="4" name="Picture 3"/>
          <p:cNvPicPr>
            <a:picLocks noChangeAspect="1"/>
          </p:cNvPicPr>
          <p:nvPr/>
        </p:nvPicPr>
        <p:blipFill>
          <a:blip r:embed="rId5"/>
          <a:stretch>
            <a:fillRect/>
          </a:stretch>
        </p:blipFill>
        <p:spPr>
          <a:xfrm>
            <a:off x="1958807" y="1979698"/>
            <a:ext cx="334565" cy="476897"/>
          </a:xfrm>
          <a:prstGeom prst="rect">
            <a:avLst/>
          </a:prstGeom>
        </p:spPr>
      </p:pic>
      <p:pic>
        <p:nvPicPr>
          <p:cNvPr id="5" name="Picture 4"/>
          <p:cNvPicPr>
            <a:picLocks noChangeAspect="1"/>
          </p:cNvPicPr>
          <p:nvPr/>
        </p:nvPicPr>
        <p:blipFill>
          <a:blip r:embed="rId6"/>
          <a:stretch>
            <a:fillRect/>
          </a:stretch>
        </p:blipFill>
        <p:spPr>
          <a:xfrm>
            <a:off x="1435773" y="1991577"/>
            <a:ext cx="460043" cy="437041"/>
          </a:xfrm>
          <a:prstGeom prst="rect">
            <a:avLst/>
          </a:prstGeom>
        </p:spPr>
      </p:pic>
      <p:pic>
        <p:nvPicPr>
          <p:cNvPr id="6" name="Picture 5"/>
          <p:cNvPicPr>
            <a:picLocks noChangeAspect="1"/>
          </p:cNvPicPr>
          <p:nvPr/>
        </p:nvPicPr>
        <p:blipFill>
          <a:blip r:embed="rId7"/>
          <a:stretch>
            <a:fillRect/>
          </a:stretch>
        </p:blipFill>
        <p:spPr>
          <a:xfrm>
            <a:off x="789784" y="1979697"/>
            <a:ext cx="449747" cy="433166"/>
          </a:xfrm>
          <a:prstGeom prst="rect">
            <a:avLst/>
          </a:prstGeom>
        </p:spPr>
      </p:pic>
      <p:sp>
        <p:nvSpPr>
          <p:cNvPr id="26" name="Subtitle 2"/>
          <p:cNvSpPr txBox="1">
            <a:spLocks/>
          </p:cNvSpPr>
          <p:nvPr/>
        </p:nvSpPr>
        <p:spPr>
          <a:xfrm>
            <a:off x="1928066" y="2722292"/>
            <a:ext cx="6768461" cy="39080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dirty="0" smtClean="0"/>
              <a:t>Google-cloud-platform</a:t>
            </a:r>
            <a:endParaRPr lang="en-US" sz="3200" dirty="0" smtClean="0"/>
          </a:p>
        </p:txBody>
      </p:sp>
      <p:sp>
        <p:nvSpPr>
          <p:cNvPr id="27" name="Title 1"/>
          <p:cNvSpPr txBox="1">
            <a:spLocks/>
          </p:cNvSpPr>
          <p:nvPr/>
        </p:nvSpPr>
        <p:spPr>
          <a:xfrm>
            <a:off x="1928067" y="3546558"/>
            <a:ext cx="6425543" cy="503071"/>
          </a:xfrm>
          <a:prstGeom prst="rect">
            <a:avLst/>
          </a:prstGeom>
        </p:spPr>
        <p:txBody>
          <a:bodyPr vert="horz" lIns="68580" tIns="34290" rIns="68580" bIns="3429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300" dirty="0">
                <a:solidFill>
                  <a:srgbClr val="0070C0"/>
                </a:solidFill>
              </a:rPr>
              <a:t>.</a:t>
            </a:r>
            <a:endParaRPr lang="en-US" sz="3300" b="1" dirty="0"/>
          </a:p>
        </p:txBody>
      </p:sp>
      <p:sp>
        <p:nvSpPr>
          <p:cNvPr id="3" name="Rectangle 2"/>
          <p:cNvSpPr/>
          <p:nvPr/>
        </p:nvSpPr>
        <p:spPr>
          <a:xfrm>
            <a:off x="6152941" y="4612787"/>
            <a:ext cx="3204723" cy="230832"/>
          </a:xfrm>
          <a:prstGeom prst="rect">
            <a:avLst/>
          </a:prstGeom>
        </p:spPr>
        <p:txBody>
          <a:bodyPr wrap="none">
            <a:spAutoFit/>
          </a:bodyPr>
          <a:lstStyle/>
          <a:p>
            <a:r>
              <a:rPr lang="en-US" sz="900" dirty="0"/>
              <a:t>https://github.com/amelcharolinesgn2/Cloud-Infrastructures</a:t>
            </a:r>
          </a:p>
        </p:txBody>
      </p:sp>
      <p:sp>
        <p:nvSpPr>
          <p:cNvPr id="24" name="Rectangle 23"/>
          <p:cNvSpPr/>
          <p:nvPr/>
        </p:nvSpPr>
        <p:spPr>
          <a:xfrm>
            <a:off x="5620344" y="4785911"/>
            <a:ext cx="3839513" cy="230832"/>
          </a:xfrm>
          <a:prstGeom prst="rect">
            <a:avLst/>
          </a:prstGeom>
        </p:spPr>
        <p:txBody>
          <a:bodyPr wrap="none">
            <a:spAutoFit/>
          </a:bodyPr>
          <a:lstStyle/>
          <a:p>
            <a:r>
              <a:rPr lang="en-US" sz="900" dirty="0"/>
              <a:t>https://github.com/amelcharolinesgn2/ClouD-Infrastructure-SISKA-2025</a:t>
            </a:r>
          </a:p>
        </p:txBody>
      </p:sp>
    </p:spTree>
    <p:extLst>
      <p:ext uri="{BB962C8B-B14F-4D97-AF65-F5344CB8AC3E}">
        <p14:creationId xmlns:p14="http://schemas.microsoft.com/office/powerpoint/2010/main" val="28642243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sp>
        <p:nvSpPr>
          <p:cNvPr id="5" name="Rectangle 4"/>
          <p:cNvSpPr/>
          <p:nvPr/>
        </p:nvSpPr>
        <p:spPr>
          <a:xfrm>
            <a:off x="171054" y="306036"/>
            <a:ext cx="2880404" cy="461665"/>
          </a:xfrm>
          <a:prstGeom prst="rect">
            <a:avLst/>
          </a:prstGeom>
        </p:spPr>
        <p:txBody>
          <a:bodyPr wrap="none">
            <a:spAutoFit/>
          </a:bodyPr>
          <a:lstStyle/>
          <a:p>
            <a:r>
              <a:rPr lang="en-US" sz="2400" b="1" dirty="0">
                <a:solidFill>
                  <a:srgbClr val="0070C0"/>
                </a:solidFill>
              </a:rPr>
              <a:t>1</a:t>
            </a:r>
            <a:r>
              <a:rPr lang="en-US" sz="2400" b="1" dirty="0" smtClean="0">
                <a:solidFill>
                  <a:srgbClr val="0070C0"/>
                </a:solidFill>
              </a:rPr>
              <a:t>. </a:t>
            </a:r>
            <a:r>
              <a:rPr lang="en-US" sz="2400" b="1" dirty="0">
                <a:solidFill>
                  <a:srgbClr val="0070C0"/>
                </a:solidFill>
              </a:rPr>
              <a:t>Computing Service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4247317"/>
          </a:xfrm>
          <a:prstGeom prst="rect">
            <a:avLst/>
          </a:prstGeom>
        </p:spPr>
        <p:txBody>
          <a:bodyPr wrap="square">
            <a:spAutoFit/>
          </a:bodyPr>
          <a:lstStyle/>
          <a:p>
            <a:pPr algn="just"/>
            <a:r>
              <a:rPr lang="en-US" dirty="0"/>
              <a:t>Google Cloud provides users with the facility of computing and hosting where you can choose to do the following:</a:t>
            </a:r>
          </a:p>
          <a:p>
            <a:pPr marL="285750" indent="-285750" algn="just">
              <a:buFont typeface="Arial" panose="020B0604020202020204" pitchFamily="34" charset="0"/>
              <a:buChar char="•"/>
            </a:pPr>
            <a:r>
              <a:rPr lang="en-US" dirty="0" smtClean="0"/>
              <a:t>Work </a:t>
            </a:r>
            <a:r>
              <a:rPr lang="en-US" dirty="0"/>
              <a:t>in a </a:t>
            </a:r>
            <a:r>
              <a:rPr lang="en-US" dirty="0" err="1"/>
              <a:t>serverless</a:t>
            </a:r>
            <a:r>
              <a:rPr lang="en-US" dirty="0"/>
              <a:t> environment</a:t>
            </a:r>
          </a:p>
          <a:p>
            <a:pPr marL="285750" indent="-285750" algn="just">
              <a:buFont typeface="Arial" panose="020B0604020202020204" pitchFamily="34" charset="0"/>
              <a:buChar char="•"/>
            </a:pPr>
            <a:r>
              <a:rPr lang="en-US" dirty="0"/>
              <a:t>Use a managed application platform</a:t>
            </a:r>
          </a:p>
          <a:p>
            <a:pPr marL="285750" indent="-285750" algn="just">
              <a:buFont typeface="Arial" panose="020B0604020202020204" pitchFamily="34" charset="0"/>
              <a:buChar char="•"/>
            </a:pPr>
            <a:r>
              <a:rPr lang="en-US" dirty="0"/>
              <a:t>Build a cloud-based infrastructure to have maximum control and flexibility</a:t>
            </a:r>
          </a:p>
          <a:p>
            <a:pPr marL="285750" indent="-285750" algn="just">
              <a:buFont typeface="Arial" panose="020B0604020202020204" pitchFamily="34" charset="0"/>
              <a:buChar char="•"/>
            </a:pPr>
            <a:r>
              <a:rPr lang="en-US" dirty="0"/>
              <a:t>Leverage container technologies to achieve maximum flexibility</a:t>
            </a:r>
          </a:p>
        </p:txBody>
      </p:sp>
      <p:pic>
        <p:nvPicPr>
          <p:cNvPr id="1026" name="Picture 2" descr="GCP Compute 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8940" y="1666341"/>
            <a:ext cx="5029200"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788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10021" y="709827"/>
            <a:ext cx="1185267" cy="895536"/>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11</a:t>
            </a:fld>
            <a:endParaRPr lang="en-US" dirty="0"/>
          </a:p>
        </p:txBody>
      </p:sp>
      <p:sp>
        <p:nvSpPr>
          <p:cNvPr id="5" name="Rectangle 4"/>
          <p:cNvSpPr/>
          <p:nvPr/>
        </p:nvSpPr>
        <p:spPr>
          <a:xfrm>
            <a:off x="171054" y="306036"/>
            <a:ext cx="5130956" cy="461665"/>
          </a:xfrm>
          <a:prstGeom prst="rect">
            <a:avLst/>
          </a:prstGeom>
        </p:spPr>
        <p:txBody>
          <a:bodyPr wrap="none">
            <a:spAutoFit/>
          </a:bodyPr>
          <a:lstStyle/>
          <a:p>
            <a:r>
              <a:rPr lang="en-US" sz="2400" b="1" dirty="0" smtClean="0">
                <a:solidFill>
                  <a:srgbClr val="0070C0"/>
                </a:solidFill>
              </a:rPr>
              <a:t>1.1. Compute Engine (Virtual Machine)</a:t>
            </a:r>
            <a:endParaRPr lang="en-US" sz="2400" b="1" dirty="0">
              <a:solidFill>
                <a:srgbClr val="0070C0"/>
              </a:solidFill>
            </a:endParaRP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719301" y="803973"/>
            <a:ext cx="7884730" cy="3139321"/>
          </a:xfrm>
          <a:prstGeom prst="rect">
            <a:avLst/>
          </a:prstGeom>
        </p:spPr>
        <p:txBody>
          <a:bodyPr wrap="square">
            <a:spAutoFit/>
          </a:bodyPr>
          <a:lstStyle/>
          <a:p>
            <a:pPr algn="just"/>
            <a:r>
              <a:rPr lang="en-US" dirty="0"/>
              <a:t>Compute engine is an unmanaged compute service of Google Cloud. It is an IaaS (Infrastructure As A Service) service that provides virtual machines (VMs) hosted on Google’s infrastructure. Users can perform many tasks after building a compute engine like:</a:t>
            </a:r>
          </a:p>
          <a:p>
            <a:pPr marL="285750" indent="-285750" algn="just">
              <a:buFont typeface="Wingdings" panose="05000000000000000000" pitchFamily="2" charset="2"/>
              <a:buChar char="ü"/>
            </a:pPr>
            <a:r>
              <a:rPr lang="en-US" dirty="0" smtClean="0"/>
              <a:t>Choose </a:t>
            </a:r>
            <a:r>
              <a:rPr lang="en-US" dirty="0"/>
              <a:t>the regions and zones to deploy resources, giving users control over where the data is stored and used.</a:t>
            </a:r>
          </a:p>
          <a:p>
            <a:pPr marL="285750" indent="-285750" algn="just">
              <a:buFont typeface="Wingdings" panose="05000000000000000000" pitchFamily="2" charset="2"/>
              <a:buChar char="ü"/>
            </a:pPr>
            <a:r>
              <a:rPr lang="en-US" dirty="0"/>
              <a:t>Choose the required operating systems, development stacks, languages, frameworks, services, and other software technologies as per users’ preference.</a:t>
            </a:r>
          </a:p>
          <a:p>
            <a:pPr marL="285750" indent="-285750" algn="just">
              <a:buFont typeface="Wingdings" panose="05000000000000000000" pitchFamily="2" charset="2"/>
              <a:buChar char="ü"/>
            </a:pPr>
            <a:r>
              <a:rPr lang="en-US" dirty="0"/>
              <a:t>Make use of Google Cloud Storage or any third-party technologies.</a:t>
            </a:r>
          </a:p>
          <a:p>
            <a:pPr marL="285750" indent="-285750" algn="just">
              <a:buFont typeface="Wingdings" panose="05000000000000000000" pitchFamily="2" charset="2"/>
              <a:buChar char="ü"/>
            </a:pPr>
            <a:r>
              <a:rPr lang="en-US" dirty="0"/>
              <a:t>Use virtual machines (VMs), called instances, to build applications similar to that of as you build your own hardware infrastructure.</a:t>
            </a:r>
          </a:p>
        </p:txBody>
      </p:sp>
    </p:spTree>
    <p:extLst>
      <p:ext uri="{BB962C8B-B14F-4D97-AF65-F5344CB8AC3E}">
        <p14:creationId xmlns:p14="http://schemas.microsoft.com/office/powerpoint/2010/main" val="3990997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60699" y="1608120"/>
            <a:ext cx="5011102" cy="3663399"/>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12</a:t>
            </a:fld>
            <a:endParaRPr lang="en-US" dirty="0"/>
          </a:p>
        </p:txBody>
      </p:sp>
      <p:sp>
        <p:nvSpPr>
          <p:cNvPr id="5" name="Rectangle 4"/>
          <p:cNvSpPr/>
          <p:nvPr/>
        </p:nvSpPr>
        <p:spPr>
          <a:xfrm>
            <a:off x="488731" y="465396"/>
            <a:ext cx="1969835" cy="307777"/>
          </a:xfrm>
          <a:prstGeom prst="rect">
            <a:avLst/>
          </a:prstGeom>
        </p:spPr>
        <p:txBody>
          <a:bodyPr wrap="none">
            <a:spAutoFit/>
          </a:bodyPr>
          <a:lstStyle/>
          <a:p>
            <a:r>
              <a:rPr lang="en-US" sz="1400" b="1" dirty="0">
                <a:solidFill>
                  <a:srgbClr val="0070C0"/>
                </a:solidFill>
              </a:rPr>
              <a:t>Google Compute Engine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3416320"/>
          </a:xfrm>
          <a:prstGeom prst="rect">
            <a:avLst/>
          </a:prstGeom>
        </p:spPr>
        <p:txBody>
          <a:bodyPr wrap="square">
            <a:spAutoFit/>
          </a:bodyPr>
          <a:lstStyle/>
          <a:p>
            <a:pPr algn="just"/>
            <a:r>
              <a:rPr lang="en-US" dirty="0"/>
              <a:t>Google Compute Engine is a virtual machine (VM) service that allows users to create and run VMS on Google’s infrastructure. Compute Engine provides a variety of VM types, including standard, high-memory, high-CPU, and custom machine types. It is an unmanaged computing service and is generally referred to as customizable virtual machines in Google </a:t>
            </a:r>
            <a:r>
              <a:rPr lang="en-US" dirty="0" smtClean="0"/>
              <a:t>Cloud.</a:t>
            </a:r>
            <a:endParaRPr lang="en-US" dirty="0"/>
          </a:p>
        </p:txBody>
      </p:sp>
      <p:sp>
        <p:nvSpPr>
          <p:cNvPr id="8" name="Rectangle 7"/>
          <p:cNvSpPr/>
          <p:nvPr/>
        </p:nvSpPr>
        <p:spPr>
          <a:xfrm>
            <a:off x="4627059" y="465396"/>
            <a:ext cx="1378904" cy="307777"/>
          </a:xfrm>
          <a:prstGeom prst="rect">
            <a:avLst/>
          </a:prstGeom>
        </p:spPr>
        <p:txBody>
          <a:bodyPr wrap="none">
            <a:spAutoFit/>
          </a:bodyPr>
          <a:lstStyle/>
          <a:p>
            <a:r>
              <a:rPr lang="en-US" sz="1400" b="1" dirty="0" smtClean="0">
                <a:solidFill>
                  <a:srgbClr val="0070C0"/>
                </a:solidFill>
              </a:rPr>
              <a:t>Virtual Machine</a:t>
            </a:r>
            <a:endParaRPr lang="en-US" sz="1400" b="1" dirty="0">
              <a:solidFill>
                <a:srgbClr val="0070C0"/>
              </a:solidFill>
            </a:endParaRPr>
          </a:p>
        </p:txBody>
      </p:sp>
      <p:sp>
        <p:nvSpPr>
          <p:cNvPr id="10" name="Rectangle 9"/>
          <p:cNvSpPr/>
          <p:nvPr/>
        </p:nvSpPr>
        <p:spPr>
          <a:xfrm>
            <a:off x="4787845" y="691936"/>
            <a:ext cx="3340209" cy="3693319"/>
          </a:xfrm>
          <a:prstGeom prst="rect">
            <a:avLst/>
          </a:prstGeom>
        </p:spPr>
        <p:txBody>
          <a:bodyPr wrap="square">
            <a:spAutoFit/>
          </a:bodyPr>
          <a:lstStyle/>
          <a:p>
            <a:pPr algn="just"/>
            <a:r>
              <a:rPr lang="en-US" dirty="0"/>
              <a:t>Virtual Machines in layman’s language can be understood as a digital version of the physical computer. It is a virtualized instance of a computer that can perform almost all the functions as that of a computer. Each virtual machine consists of a complete operating system and a set of virtualized hardware resources, including CPU, memory, storage, and network interfaces.</a:t>
            </a:r>
          </a:p>
        </p:txBody>
      </p:sp>
    </p:spTree>
    <p:extLst>
      <p:ext uri="{BB962C8B-B14F-4D97-AF65-F5344CB8AC3E}">
        <p14:creationId xmlns:p14="http://schemas.microsoft.com/office/powerpoint/2010/main" val="25886113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13</a:t>
            </a:fld>
            <a:endParaRPr lang="en-US" dirty="0"/>
          </a:p>
        </p:txBody>
      </p:sp>
      <p:sp>
        <p:nvSpPr>
          <p:cNvPr id="5" name="Rectangle 4"/>
          <p:cNvSpPr/>
          <p:nvPr/>
        </p:nvSpPr>
        <p:spPr>
          <a:xfrm>
            <a:off x="719301" y="496196"/>
            <a:ext cx="2117567" cy="307777"/>
          </a:xfrm>
          <a:prstGeom prst="rect">
            <a:avLst/>
          </a:prstGeom>
        </p:spPr>
        <p:txBody>
          <a:bodyPr wrap="none">
            <a:spAutoFit/>
          </a:bodyPr>
          <a:lstStyle/>
          <a:p>
            <a:r>
              <a:rPr lang="en-US" sz="1400" b="1" dirty="0" smtClean="0">
                <a:solidFill>
                  <a:srgbClr val="0070C0"/>
                </a:solidFill>
              </a:rPr>
              <a:t>Usage of Virtual Machine</a:t>
            </a:r>
            <a:endParaRPr lang="en-US" sz="1400" b="1" dirty="0">
              <a:solidFill>
                <a:srgbClr val="0070C0"/>
              </a:solidFill>
            </a:endParaRP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719301" y="803973"/>
            <a:ext cx="7884730" cy="3970318"/>
          </a:xfrm>
          <a:prstGeom prst="rect">
            <a:avLst/>
          </a:prstGeom>
        </p:spPr>
        <p:txBody>
          <a:bodyPr wrap="square">
            <a:spAutoFit/>
          </a:bodyPr>
          <a:lstStyle/>
          <a:p>
            <a:pPr marL="342900" indent="-342900" algn="just">
              <a:buFont typeface="+mj-lt"/>
              <a:buAutoNum type="alphaLcParenR"/>
            </a:pPr>
            <a:r>
              <a:rPr lang="en-US" dirty="0"/>
              <a:t>Create development and test environments — For testing and development, isolated environments can be built using virtual machines (VMS). In a controlled and separated environment, developers may simply create and test new software without affecting the production environment</a:t>
            </a:r>
          </a:p>
          <a:p>
            <a:pPr marL="342900" indent="-342900" algn="just">
              <a:buFont typeface="+mj-lt"/>
              <a:buAutoNum type="alphaLcParenR"/>
            </a:pPr>
            <a:r>
              <a:rPr lang="en-US" dirty="0"/>
              <a:t>Enable workload migration-Virtual machines (VMS) are used to deliver cloud computing services by cloud service providers like Google Cloud Platform (GCP). For the purpose of running their applications and workloads, customers can construct and manage VMS in the cloud.</a:t>
            </a:r>
          </a:p>
          <a:p>
            <a:pPr marL="342900" indent="-342900" algn="just">
              <a:buFont typeface="+mj-lt"/>
              <a:buAutoNum type="alphaLcParenR"/>
            </a:pPr>
            <a:r>
              <a:rPr lang="en-US" dirty="0"/>
              <a:t>Improve disaster recovery and business continuity- VMS can be used as a part of a disaster recovery strategy. In the event of a disaster, virtual machines can be easily migrated to a backup site, reducing downtime and data loss.</a:t>
            </a:r>
          </a:p>
          <a:p>
            <a:pPr marL="342900" indent="-342900" algn="just">
              <a:buFont typeface="+mj-lt"/>
              <a:buAutoNum type="alphaLcParenR"/>
            </a:pPr>
            <a:r>
              <a:rPr lang="en-US" dirty="0"/>
              <a:t>Consolidated servers– Virtualization enables businesses to combine their physical servers into a smaller number of more potent ones. This lowers hardware expenses and makes management easier.</a:t>
            </a:r>
          </a:p>
        </p:txBody>
      </p:sp>
    </p:spTree>
    <p:extLst>
      <p:ext uri="{BB962C8B-B14F-4D97-AF65-F5344CB8AC3E}">
        <p14:creationId xmlns:p14="http://schemas.microsoft.com/office/powerpoint/2010/main" val="32876035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4800" y="-681038"/>
            <a:ext cx="9753600" cy="6505575"/>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14</a:t>
            </a:fld>
            <a:endParaRPr lang="en-US" dirty="0"/>
          </a:p>
        </p:txBody>
      </p:sp>
      <p:sp>
        <p:nvSpPr>
          <p:cNvPr id="5" name="Rectangle 4"/>
          <p:cNvSpPr/>
          <p:nvPr/>
        </p:nvSpPr>
        <p:spPr>
          <a:xfrm>
            <a:off x="719301" y="496196"/>
            <a:ext cx="2437911" cy="307777"/>
          </a:xfrm>
          <a:prstGeom prst="rect">
            <a:avLst/>
          </a:prstGeom>
        </p:spPr>
        <p:txBody>
          <a:bodyPr wrap="none">
            <a:spAutoFit/>
          </a:bodyPr>
          <a:lstStyle/>
          <a:p>
            <a:r>
              <a:rPr lang="en-US" sz="1400" b="1" dirty="0">
                <a:solidFill>
                  <a:srgbClr val="0070C0"/>
                </a:solidFill>
              </a:rPr>
              <a:t>Google Cloud Compute </a:t>
            </a:r>
            <a:r>
              <a:rPr lang="en-US" sz="1400" b="1" dirty="0" smtClean="0">
                <a:solidFill>
                  <a:srgbClr val="0070C0"/>
                </a:solidFill>
              </a:rPr>
              <a:t>Engine</a:t>
            </a:r>
            <a:endParaRPr lang="en-US" sz="1400" b="1" dirty="0">
              <a:solidFill>
                <a:srgbClr val="0070C0"/>
              </a:solidFill>
            </a:endParaRP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719301" y="803973"/>
            <a:ext cx="3457592" cy="3293209"/>
          </a:xfrm>
          <a:prstGeom prst="rect">
            <a:avLst/>
          </a:prstGeom>
        </p:spPr>
        <p:txBody>
          <a:bodyPr wrap="square">
            <a:spAutoFit/>
          </a:bodyPr>
          <a:lstStyle/>
          <a:p>
            <a:pPr algn="just"/>
            <a:r>
              <a:rPr lang="en-US" sz="1600" dirty="0"/>
              <a:t>Google Compute Engine is Google’s Infrastructure-as-a-Service virtual machine offering.  It allows customers to use virtual machines in the cloud as server resources instead of acquiring and managing server hardware. Google Compute Engine offers virtual machines running in Google’s data centers connected to the worldwide fiber network. The tooling and workflow offered by compute engine enable scaling from single instances to global, load-balanced cloud computing.</a:t>
            </a:r>
          </a:p>
        </p:txBody>
      </p:sp>
      <p:sp>
        <p:nvSpPr>
          <p:cNvPr id="8" name="Rectangle 7"/>
          <p:cNvSpPr/>
          <p:nvPr/>
        </p:nvSpPr>
        <p:spPr>
          <a:xfrm>
            <a:off x="4433172" y="444896"/>
            <a:ext cx="2585901" cy="307777"/>
          </a:xfrm>
          <a:prstGeom prst="rect">
            <a:avLst/>
          </a:prstGeom>
        </p:spPr>
        <p:txBody>
          <a:bodyPr wrap="none">
            <a:spAutoFit/>
          </a:bodyPr>
          <a:lstStyle/>
          <a:p>
            <a:r>
              <a:rPr lang="en-US" sz="1400" b="1" dirty="0">
                <a:solidFill>
                  <a:srgbClr val="0070C0"/>
                </a:solidFill>
              </a:rPr>
              <a:t>Applications Of Compute Engine</a:t>
            </a:r>
          </a:p>
        </p:txBody>
      </p:sp>
      <p:sp>
        <p:nvSpPr>
          <p:cNvPr id="9" name="Rectangle 8"/>
          <p:cNvSpPr/>
          <p:nvPr/>
        </p:nvSpPr>
        <p:spPr>
          <a:xfrm>
            <a:off x="4531645" y="752673"/>
            <a:ext cx="4373203" cy="5078313"/>
          </a:xfrm>
          <a:prstGeom prst="rect">
            <a:avLst/>
          </a:prstGeom>
        </p:spPr>
        <p:txBody>
          <a:bodyPr wrap="square">
            <a:spAutoFit/>
          </a:bodyPr>
          <a:lstStyle/>
          <a:p>
            <a:pPr algn="just"/>
            <a:r>
              <a:rPr lang="en-US" sz="1200" dirty="0" smtClean="0"/>
              <a:t>Applications </a:t>
            </a:r>
            <a:r>
              <a:rPr lang="en-US" sz="1200" dirty="0"/>
              <a:t>of the Google compute engine:</a:t>
            </a:r>
          </a:p>
          <a:p>
            <a:pPr marL="228600" indent="-228600" algn="just">
              <a:buFont typeface="+mj-lt"/>
              <a:buAutoNum type="alphaLcPeriod"/>
            </a:pPr>
            <a:r>
              <a:rPr lang="en-US" sz="1200" dirty="0" smtClean="0"/>
              <a:t>Virtual </a:t>
            </a:r>
            <a:r>
              <a:rPr lang="en-US" sz="1200" dirty="0"/>
              <a:t>Machine (VM) migration to </a:t>
            </a:r>
            <a:r>
              <a:rPr lang="en-US" sz="1200" dirty="0" err="1"/>
              <a:t>Comput</a:t>
            </a:r>
            <a:r>
              <a:rPr lang="en-US" sz="1200" dirty="0"/>
              <a:t> Engine: It provides tools to fast-track the migration process from </a:t>
            </a:r>
            <a:r>
              <a:rPr lang="en-US" sz="1200" dirty="0" err="1"/>
              <a:t>on-premise</a:t>
            </a:r>
            <a:r>
              <a:rPr lang="en-US" sz="1200" dirty="0"/>
              <a:t> or other clouds to GCP. If a user is starting with the public cloud, then they can leverage these tools to seamlessly transfer existing applications from their data center, AWS, or Azure to GCP. Users can have their applications running on Compute Engine within minutes while the data migrate transparently in the background.</a:t>
            </a:r>
          </a:p>
          <a:p>
            <a:pPr marL="228600" indent="-228600" algn="just">
              <a:buFont typeface="+mj-lt"/>
              <a:buAutoNum type="alphaLcPeriod"/>
            </a:pPr>
            <a:r>
              <a:rPr lang="en-US" sz="1200" dirty="0" smtClean="0"/>
              <a:t>DevOps</a:t>
            </a:r>
            <a:r>
              <a:rPr lang="en-US" sz="1200" dirty="0"/>
              <a:t>: GCE provides an easy-to-use platform for building and deploying applications using popular tools such as Docker, Kubernetes, and Jenkins.</a:t>
            </a:r>
          </a:p>
          <a:p>
            <a:pPr marL="228600" indent="-228600" algn="just">
              <a:buFont typeface="+mj-lt"/>
              <a:buAutoNum type="alphaLcPeriod"/>
            </a:pPr>
            <a:r>
              <a:rPr lang="en-US" sz="1200" dirty="0" smtClean="0"/>
              <a:t>Disaster </a:t>
            </a:r>
            <a:r>
              <a:rPr lang="en-US" sz="1200" dirty="0"/>
              <a:t>recovery: GCE provides a reliable infrastructure that can be used for disaster recovery purposes. Users can easily create backups and replicas of their infrastructure in case of unexpected outages or failures.</a:t>
            </a:r>
          </a:p>
          <a:p>
            <a:pPr marL="228600" indent="-228600" algn="just">
              <a:buFont typeface="+mj-lt"/>
              <a:buAutoNum type="alphaLcPeriod"/>
            </a:pPr>
            <a:r>
              <a:rPr lang="en-US" sz="1200" dirty="0" smtClean="0"/>
              <a:t>High-performance </a:t>
            </a:r>
            <a:r>
              <a:rPr lang="en-US" sz="1200" dirty="0"/>
              <a:t>computing (HPC): GCE provides access to powerful computing resources for running high-performance computing workloads such as simulations, rendering, and scientific computing.</a:t>
            </a:r>
          </a:p>
          <a:p>
            <a:pPr marL="228600" indent="-228600" algn="just">
              <a:buFont typeface="+mj-lt"/>
              <a:buAutoNum type="alphaLcPeriod"/>
            </a:pPr>
            <a:r>
              <a:rPr lang="en-US" sz="1200" dirty="0" smtClean="0"/>
              <a:t>Genomics </a:t>
            </a:r>
            <a:r>
              <a:rPr lang="en-US" sz="1200" dirty="0"/>
              <a:t>Data Processing: Processing genomic data is computationally intensive because the information is enormous with vast sets of sequencing. With the Compute Engine’s potential, users can process such large data sets. The platform is not only flexible but also scalable when it comes to processing genomic sequences.</a:t>
            </a:r>
          </a:p>
        </p:txBody>
      </p:sp>
    </p:spTree>
    <p:extLst>
      <p:ext uri="{BB962C8B-B14F-4D97-AF65-F5344CB8AC3E}">
        <p14:creationId xmlns:p14="http://schemas.microsoft.com/office/powerpoint/2010/main" val="3616389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15</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pic>
        <p:nvPicPr>
          <p:cNvPr id="2" name="Picture 1"/>
          <p:cNvPicPr>
            <a:picLocks noChangeAspect="1"/>
          </p:cNvPicPr>
          <p:nvPr/>
        </p:nvPicPr>
        <p:blipFill>
          <a:blip r:embed="rId3"/>
          <a:stretch>
            <a:fillRect/>
          </a:stretch>
        </p:blipFill>
        <p:spPr>
          <a:xfrm>
            <a:off x="-161925" y="581025"/>
            <a:ext cx="9467850" cy="3981450"/>
          </a:xfrm>
          <a:prstGeom prst="rect">
            <a:avLst/>
          </a:prstGeom>
        </p:spPr>
      </p:pic>
    </p:spTree>
    <p:extLst>
      <p:ext uri="{BB962C8B-B14F-4D97-AF65-F5344CB8AC3E}">
        <p14:creationId xmlns:p14="http://schemas.microsoft.com/office/powerpoint/2010/main" val="39039681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16</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8" name="Rectangle 7"/>
          <p:cNvSpPr/>
          <p:nvPr/>
        </p:nvSpPr>
        <p:spPr>
          <a:xfrm>
            <a:off x="4531645" y="456467"/>
            <a:ext cx="2526141" cy="307777"/>
          </a:xfrm>
          <a:prstGeom prst="rect">
            <a:avLst/>
          </a:prstGeom>
        </p:spPr>
        <p:txBody>
          <a:bodyPr wrap="none">
            <a:spAutoFit/>
          </a:bodyPr>
          <a:lstStyle/>
          <a:p>
            <a:r>
              <a:rPr lang="en-US" sz="1400" b="1" dirty="0">
                <a:solidFill>
                  <a:srgbClr val="0070C0"/>
                </a:solidFill>
              </a:rPr>
              <a:t>Advantages Of Compute Engine</a:t>
            </a:r>
          </a:p>
        </p:txBody>
      </p:sp>
      <p:sp>
        <p:nvSpPr>
          <p:cNvPr id="9" name="Rectangle 8"/>
          <p:cNvSpPr/>
          <p:nvPr/>
        </p:nvSpPr>
        <p:spPr>
          <a:xfrm>
            <a:off x="4531645" y="752673"/>
            <a:ext cx="4373203" cy="3231654"/>
          </a:xfrm>
          <a:prstGeom prst="rect">
            <a:avLst/>
          </a:prstGeom>
        </p:spPr>
        <p:txBody>
          <a:bodyPr wrap="square">
            <a:spAutoFit/>
          </a:bodyPr>
          <a:lstStyle/>
          <a:p>
            <a:pPr marL="228600" indent="-228600" algn="just">
              <a:buFont typeface="+mj-lt"/>
              <a:buAutoNum type="alphaLcPeriod"/>
            </a:pPr>
            <a:r>
              <a:rPr lang="en-US" sz="1200" dirty="0"/>
              <a:t>Storage Efficiency: The persistent disks support up to 257 TB of storage which is more than 10 times higher than what Amazon Elastic Block Storage (EBS) can accommodate. Organizations that require more scalable storage options can go for Compute Engine</a:t>
            </a:r>
          </a:p>
          <a:p>
            <a:pPr marL="228600" indent="-228600" algn="just">
              <a:buFont typeface="+mj-lt"/>
              <a:buAutoNum type="alphaLcPeriod"/>
            </a:pPr>
            <a:r>
              <a:rPr lang="en-US" sz="1200" dirty="0"/>
              <a:t>Cost: Within the GCP ecosystem, users pay only for the computing time that they have consumed. The per-second billing plan is used by the Google compute engine.</a:t>
            </a:r>
          </a:p>
          <a:p>
            <a:pPr marL="228600" indent="-228600" algn="just">
              <a:buFont typeface="+mj-lt"/>
              <a:buAutoNum type="alphaLcPeriod"/>
            </a:pPr>
            <a:r>
              <a:rPr lang="en-US" sz="1200" dirty="0"/>
              <a:t>Stability: It offers more stable services because of its ability to provide live migration of VMs between the hosts.</a:t>
            </a:r>
          </a:p>
          <a:p>
            <a:pPr marL="228600" indent="-228600" algn="just">
              <a:buFont typeface="+mj-lt"/>
              <a:buAutoNum type="alphaLcPeriod"/>
            </a:pPr>
            <a:r>
              <a:rPr lang="en-US" sz="1200" dirty="0"/>
              <a:t>Backups: Google Cloud Platform has a robust, inbuilt, and redundant backup system. The Compute Engine uses this system for flagship products like Search Engine and Gmail.</a:t>
            </a:r>
          </a:p>
          <a:p>
            <a:pPr marL="228600" indent="-228600" algn="just">
              <a:buFont typeface="+mj-lt"/>
              <a:buAutoNum type="alphaLcPeriod"/>
            </a:pPr>
            <a:r>
              <a:rPr lang="en-US" sz="1200" dirty="0"/>
              <a:t>Scalability: It makes reservations to help ensure that applications have the capacity they need as they scale.</a:t>
            </a:r>
          </a:p>
          <a:p>
            <a:pPr marL="228600" indent="-228600" algn="just">
              <a:buFont typeface="+mj-lt"/>
              <a:buAutoNum type="alphaLcPeriod"/>
            </a:pPr>
            <a:r>
              <a:rPr lang="en-US" sz="1200" dirty="0"/>
              <a:t>Security: Google Compute Engine is a more secure and safe place for cloud applications.</a:t>
            </a:r>
          </a:p>
        </p:txBody>
      </p:sp>
      <p:pic>
        <p:nvPicPr>
          <p:cNvPr id="2" name="Picture 1"/>
          <p:cNvPicPr>
            <a:picLocks noChangeAspect="1"/>
          </p:cNvPicPr>
          <p:nvPr/>
        </p:nvPicPr>
        <p:blipFill>
          <a:blip r:embed="rId3"/>
          <a:stretch>
            <a:fillRect/>
          </a:stretch>
        </p:blipFill>
        <p:spPr>
          <a:xfrm>
            <a:off x="154745" y="2138889"/>
            <a:ext cx="4376900" cy="2909804"/>
          </a:xfrm>
          <a:prstGeom prst="rect">
            <a:avLst/>
          </a:prstGeom>
        </p:spPr>
      </p:pic>
      <p:sp>
        <p:nvSpPr>
          <p:cNvPr id="10" name="Rectangle 9"/>
          <p:cNvSpPr/>
          <p:nvPr/>
        </p:nvSpPr>
        <p:spPr>
          <a:xfrm>
            <a:off x="152610" y="444895"/>
            <a:ext cx="3199337" cy="307777"/>
          </a:xfrm>
          <a:prstGeom prst="rect">
            <a:avLst/>
          </a:prstGeom>
        </p:spPr>
        <p:txBody>
          <a:bodyPr wrap="none">
            <a:spAutoFit/>
          </a:bodyPr>
          <a:lstStyle/>
          <a:p>
            <a:r>
              <a:rPr lang="en-US" sz="1400" b="1" dirty="0">
                <a:solidFill>
                  <a:srgbClr val="0070C0"/>
                </a:solidFill>
              </a:rPr>
              <a:t>Applications Of Compute </a:t>
            </a:r>
            <a:r>
              <a:rPr lang="en-US" sz="1400" b="1" dirty="0" smtClean="0">
                <a:solidFill>
                  <a:srgbClr val="0070C0"/>
                </a:solidFill>
              </a:rPr>
              <a:t>Engine (</a:t>
            </a:r>
            <a:r>
              <a:rPr lang="en-US" sz="1400" b="1" dirty="0" err="1" smtClean="0">
                <a:solidFill>
                  <a:srgbClr val="0070C0"/>
                </a:solidFill>
              </a:rPr>
              <a:t>Cont’s</a:t>
            </a:r>
            <a:r>
              <a:rPr lang="en-US" sz="1400" b="1" dirty="0" smtClean="0">
                <a:solidFill>
                  <a:srgbClr val="0070C0"/>
                </a:solidFill>
              </a:rPr>
              <a:t>)</a:t>
            </a:r>
            <a:endParaRPr lang="en-US" sz="1400" b="1" dirty="0">
              <a:solidFill>
                <a:srgbClr val="0070C0"/>
              </a:solidFill>
            </a:endParaRPr>
          </a:p>
        </p:txBody>
      </p:sp>
      <p:sp>
        <p:nvSpPr>
          <p:cNvPr id="11" name="Rectangle 10"/>
          <p:cNvSpPr/>
          <p:nvPr/>
        </p:nvSpPr>
        <p:spPr>
          <a:xfrm>
            <a:off x="158442" y="787893"/>
            <a:ext cx="4373203" cy="1015663"/>
          </a:xfrm>
          <a:prstGeom prst="rect">
            <a:avLst/>
          </a:prstGeom>
        </p:spPr>
        <p:txBody>
          <a:bodyPr wrap="square">
            <a:spAutoFit/>
          </a:bodyPr>
          <a:lstStyle/>
          <a:p>
            <a:pPr algn="just"/>
            <a:r>
              <a:rPr lang="en-US" sz="1200" dirty="0" smtClean="0"/>
              <a:t>f. BYOL </a:t>
            </a:r>
            <a:r>
              <a:rPr lang="en-US" sz="1200" dirty="0"/>
              <a:t>or Bring Your Own License images: A Compute Engine can help you run Windows apps in GCP by bringing their licenses to the platform as either license-included images or sole-tenant nodes. When users migrate to GCP, they can flexibly optimize their license and promote the bottom line.</a:t>
            </a:r>
          </a:p>
        </p:txBody>
      </p:sp>
    </p:spTree>
    <p:extLst>
      <p:ext uri="{BB962C8B-B14F-4D97-AF65-F5344CB8AC3E}">
        <p14:creationId xmlns:p14="http://schemas.microsoft.com/office/powerpoint/2010/main" val="1322201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17</a:t>
            </a:fld>
            <a:endParaRPr lang="en-US" dirty="0"/>
          </a:p>
        </p:txBody>
      </p:sp>
      <p:sp>
        <p:nvSpPr>
          <p:cNvPr id="5" name="Rectangle 4"/>
          <p:cNvSpPr/>
          <p:nvPr/>
        </p:nvSpPr>
        <p:spPr>
          <a:xfrm>
            <a:off x="719301" y="496196"/>
            <a:ext cx="2868414" cy="369332"/>
          </a:xfrm>
          <a:prstGeom prst="rect">
            <a:avLst/>
          </a:prstGeom>
        </p:spPr>
        <p:txBody>
          <a:bodyPr wrap="none">
            <a:spAutoFit/>
          </a:bodyPr>
          <a:lstStyle/>
          <a:p>
            <a:r>
              <a:rPr lang="en-US" b="1" dirty="0">
                <a:solidFill>
                  <a:srgbClr val="0070C0"/>
                </a:solidFill>
              </a:rPr>
              <a:t>Benefits Of Compute Engine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719302" y="820155"/>
            <a:ext cx="3726090" cy="3323987"/>
          </a:xfrm>
          <a:prstGeom prst="rect">
            <a:avLst/>
          </a:prstGeom>
        </p:spPr>
        <p:txBody>
          <a:bodyPr wrap="square">
            <a:spAutoFit/>
          </a:bodyPr>
          <a:lstStyle/>
          <a:p>
            <a:pPr marL="342900" indent="-342900" algn="just">
              <a:buFont typeface="+mj-lt"/>
              <a:buAutoNum type="alphaLcParenR"/>
            </a:pPr>
            <a:r>
              <a:rPr lang="en-US" sz="1400" dirty="0"/>
              <a:t>Easy Integration: It allows to easily integrate with other Google Cloud services like AI/ML and data analytics.</a:t>
            </a:r>
          </a:p>
          <a:p>
            <a:pPr marL="342900" indent="-342900" algn="just">
              <a:buFont typeface="+mj-lt"/>
              <a:buAutoNum type="alphaLcParenR"/>
            </a:pPr>
            <a:r>
              <a:rPr lang="en-US" sz="1400" dirty="0"/>
              <a:t>Compute globally as per requirement: Rendering reservations for supporting and securing applications having the strength as per measurement and requirement.</a:t>
            </a:r>
          </a:p>
          <a:p>
            <a:pPr marL="342900" indent="-342900" algn="just">
              <a:buFont typeface="+mj-lt"/>
              <a:buAutoNum type="alphaLcParenR"/>
            </a:pPr>
            <a:r>
              <a:rPr lang="en-US" sz="1400" dirty="0"/>
              <a:t>Gain Infinite Value: Preventing cost only for executing Compute with sustained-use discounts, and obtaining huge profits while implementing devoted-use discounts.</a:t>
            </a:r>
          </a:p>
          <a:p>
            <a:pPr marL="342900" indent="-342900" algn="just">
              <a:buFont typeface="+mj-lt"/>
              <a:buAutoNum type="alphaLcParenR"/>
            </a:pPr>
            <a:r>
              <a:rPr lang="en-US" sz="1400" dirty="0"/>
              <a:t>Confidential Computing: Confidential VMs is a kind of advanced technology that enables users to encode delicate data into the cloud while data is being processed.</a:t>
            </a:r>
          </a:p>
        </p:txBody>
      </p:sp>
      <p:sp>
        <p:nvSpPr>
          <p:cNvPr id="8" name="Rectangle 7"/>
          <p:cNvSpPr/>
          <p:nvPr/>
        </p:nvSpPr>
        <p:spPr>
          <a:xfrm>
            <a:off x="4618236" y="468717"/>
            <a:ext cx="4146007" cy="369332"/>
          </a:xfrm>
          <a:prstGeom prst="rect">
            <a:avLst/>
          </a:prstGeom>
        </p:spPr>
        <p:txBody>
          <a:bodyPr wrap="none">
            <a:spAutoFit/>
          </a:bodyPr>
          <a:lstStyle/>
          <a:p>
            <a:r>
              <a:rPr lang="en-US" b="1" dirty="0">
                <a:solidFill>
                  <a:srgbClr val="0070C0"/>
                </a:solidFill>
              </a:rPr>
              <a:t>Google Compute Engine </a:t>
            </a:r>
            <a:r>
              <a:rPr lang="en-US" b="1" dirty="0" smtClean="0">
                <a:solidFill>
                  <a:srgbClr val="0070C0"/>
                </a:solidFill>
              </a:rPr>
              <a:t>Features (</a:t>
            </a:r>
            <a:r>
              <a:rPr lang="en-US" b="1" dirty="0" err="1" smtClean="0">
                <a:solidFill>
                  <a:srgbClr val="0070C0"/>
                </a:solidFill>
              </a:rPr>
              <a:t>Cons’t</a:t>
            </a:r>
            <a:r>
              <a:rPr lang="en-US" b="1" dirty="0" smtClean="0">
                <a:solidFill>
                  <a:srgbClr val="0070C0"/>
                </a:solidFill>
              </a:rPr>
              <a:t>)</a:t>
            </a:r>
            <a:endParaRPr lang="en-US" b="1" dirty="0">
              <a:solidFill>
                <a:srgbClr val="0070C0"/>
              </a:solidFill>
            </a:endParaRPr>
          </a:p>
        </p:txBody>
      </p:sp>
      <p:sp>
        <p:nvSpPr>
          <p:cNvPr id="9" name="Rectangle 8"/>
          <p:cNvSpPr/>
          <p:nvPr/>
        </p:nvSpPr>
        <p:spPr>
          <a:xfrm>
            <a:off x="4789260" y="892687"/>
            <a:ext cx="4300260" cy="1384995"/>
          </a:xfrm>
          <a:prstGeom prst="rect">
            <a:avLst/>
          </a:prstGeom>
        </p:spPr>
        <p:txBody>
          <a:bodyPr wrap="square">
            <a:spAutoFit/>
          </a:bodyPr>
          <a:lstStyle/>
          <a:p>
            <a:pPr algn="just"/>
            <a:r>
              <a:rPr lang="en-US" sz="1400" dirty="0"/>
              <a:t>Google Compute Engines has many features and some of them are discussed in detail below.</a:t>
            </a:r>
          </a:p>
          <a:p>
            <a:pPr marL="342900" indent="-342900" algn="just">
              <a:buFont typeface="+mj-lt"/>
              <a:buAutoNum type="alphaLcParenR"/>
            </a:pPr>
            <a:endParaRPr lang="en-US" sz="1400" dirty="0"/>
          </a:p>
          <a:p>
            <a:pPr algn="just"/>
            <a:r>
              <a:rPr lang="en-US" sz="1400" dirty="0"/>
              <a:t>1.) Machine </a:t>
            </a:r>
            <a:r>
              <a:rPr lang="en-US" sz="1400" dirty="0" smtClean="0"/>
              <a:t>Types</a:t>
            </a:r>
            <a:endParaRPr lang="en-US" sz="1400" dirty="0"/>
          </a:p>
          <a:p>
            <a:pPr algn="just"/>
            <a:r>
              <a:rPr lang="en-US" sz="1400" dirty="0"/>
              <a:t>It describes the virtual hardware that is attached to an instance which also includes RAM and CPUs.</a:t>
            </a:r>
          </a:p>
        </p:txBody>
      </p:sp>
      <p:pic>
        <p:nvPicPr>
          <p:cNvPr id="2" name="Picture 1"/>
          <p:cNvPicPr>
            <a:picLocks noChangeAspect="1"/>
          </p:cNvPicPr>
          <p:nvPr/>
        </p:nvPicPr>
        <p:blipFill>
          <a:blip r:embed="rId3"/>
          <a:stretch>
            <a:fillRect/>
          </a:stretch>
        </p:blipFill>
        <p:spPr>
          <a:xfrm>
            <a:off x="4789260" y="2756290"/>
            <a:ext cx="4143725" cy="1875202"/>
          </a:xfrm>
          <a:prstGeom prst="rect">
            <a:avLst/>
          </a:prstGeom>
        </p:spPr>
      </p:pic>
    </p:spTree>
    <p:extLst>
      <p:ext uri="{BB962C8B-B14F-4D97-AF65-F5344CB8AC3E}">
        <p14:creationId xmlns:p14="http://schemas.microsoft.com/office/powerpoint/2010/main" val="40423644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18</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8" name="Rectangle 7"/>
          <p:cNvSpPr/>
          <p:nvPr/>
        </p:nvSpPr>
        <p:spPr>
          <a:xfrm>
            <a:off x="146952" y="468717"/>
            <a:ext cx="4146007" cy="369332"/>
          </a:xfrm>
          <a:prstGeom prst="rect">
            <a:avLst/>
          </a:prstGeom>
        </p:spPr>
        <p:txBody>
          <a:bodyPr wrap="none">
            <a:spAutoFit/>
          </a:bodyPr>
          <a:lstStyle/>
          <a:p>
            <a:r>
              <a:rPr lang="en-US" b="1" dirty="0">
                <a:solidFill>
                  <a:srgbClr val="0070C0"/>
                </a:solidFill>
              </a:rPr>
              <a:t>Google Compute Engine </a:t>
            </a:r>
            <a:r>
              <a:rPr lang="en-US" b="1" dirty="0" smtClean="0">
                <a:solidFill>
                  <a:srgbClr val="0070C0"/>
                </a:solidFill>
              </a:rPr>
              <a:t>Features (</a:t>
            </a:r>
            <a:r>
              <a:rPr lang="en-US" b="1" dirty="0" err="1" smtClean="0">
                <a:solidFill>
                  <a:srgbClr val="0070C0"/>
                </a:solidFill>
              </a:rPr>
              <a:t>Cons’t</a:t>
            </a:r>
            <a:r>
              <a:rPr lang="en-US" b="1" dirty="0" smtClean="0">
                <a:solidFill>
                  <a:srgbClr val="0070C0"/>
                </a:solidFill>
              </a:rPr>
              <a:t>)</a:t>
            </a:r>
            <a:endParaRPr lang="en-US" b="1" dirty="0">
              <a:solidFill>
                <a:srgbClr val="0070C0"/>
              </a:solidFill>
            </a:endParaRPr>
          </a:p>
        </p:txBody>
      </p:sp>
      <p:sp>
        <p:nvSpPr>
          <p:cNvPr id="9" name="Rectangle 8"/>
          <p:cNvSpPr/>
          <p:nvPr/>
        </p:nvSpPr>
        <p:spPr>
          <a:xfrm>
            <a:off x="317976" y="892687"/>
            <a:ext cx="4300260" cy="4154984"/>
          </a:xfrm>
          <a:prstGeom prst="rect">
            <a:avLst/>
          </a:prstGeom>
        </p:spPr>
        <p:txBody>
          <a:bodyPr wrap="square">
            <a:spAutoFit/>
          </a:bodyPr>
          <a:lstStyle/>
          <a:p>
            <a:pPr algn="just"/>
            <a:r>
              <a:rPr lang="en-US" sz="1200" dirty="0"/>
              <a:t>There are several types of machine families:</a:t>
            </a:r>
          </a:p>
          <a:p>
            <a:pPr marL="342900" indent="-342900" algn="just">
              <a:buFont typeface="+mj-lt"/>
              <a:buAutoNum type="arabicPeriod"/>
            </a:pPr>
            <a:endParaRPr lang="en-US" sz="1200" dirty="0"/>
          </a:p>
          <a:p>
            <a:pPr marL="342900" indent="-342900" algn="just">
              <a:buFont typeface="+mj-lt"/>
              <a:buAutoNum type="arabicPeriod"/>
            </a:pPr>
            <a:r>
              <a:rPr lang="en-US" sz="1200" dirty="0"/>
              <a:t>General purpose machine types:- Machines with a general purpose are the most prevalent and can handle a variety of workloads. They come in various sizes and offer a balance of CPU and memory resources. n1-standard, e2-standard, and e2-highcpu are some examples.</a:t>
            </a:r>
          </a:p>
          <a:p>
            <a:pPr marL="342900" indent="-342900" algn="just">
              <a:buFont typeface="+mj-lt"/>
              <a:buAutoNum type="arabicPeriod"/>
            </a:pPr>
            <a:r>
              <a:rPr lang="en-US" sz="1200" dirty="0"/>
              <a:t>Compute-optimized machine types:- These are made to handle workloads that demand on a lot of memory. Compared to general-purpose computers, they feature a larger memory-to-CPU ratio. N1-highmem and e2-highmem are two examples.</a:t>
            </a:r>
          </a:p>
          <a:p>
            <a:pPr marL="342900" indent="-342900" algn="just">
              <a:buFont typeface="+mj-lt"/>
              <a:buAutoNum type="arabicPeriod"/>
            </a:pPr>
            <a:r>
              <a:rPr lang="en-US" sz="1200" dirty="0"/>
              <a:t>CPU-optimized machine types:- These are developed for applications like video transcoding, gaming, and simulation that demand a lot of CPU power. They have more virtual CPUs per unit of RAM than general-purpose computers. N1-highcpu and e2-highcpu are two examples.</a:t>
            </a:r>
          </a:p>
          <a:p>
            <a:pPr marL="342900" indent="-342900" algn="just">
              <a:buFont typeface="+mj-lt"/>
              <a:buAutoNum type="arabicPeriod"/>
            </a:pPr>
            <a:r>
              <a:rPr lang="en-US" sz="1200" dirty="0"/>
              <a:t>Accelerated computing machine types:- These are produced for activities that call for specialized hardware, such GPUs or TPUs. They are enhanced for scientific computing, machine learning, and deep learning. Examples include n1-highmem-96 and n1-standard-gpu.</a:t>
            </a:r>
          </a:p>
        </p:txBody>
      </p:sp>
      <p:sp>
        <p:nvSpPr>
          <p:cNvPr id="10" name="Rectangle 9"/>
          <p:cNvSpPr/>
          <p:nvPr/>
        </p:nvSpPr>
        <p:spPr>
          <a:xfrm>
            <a:off x="4618236" y="590885"/>
            <a:ext cx="4300260" cy="3785652"/>
          </a:xfrm>
          <a:prstGeom prst="rect">
            <a:avLst/>
          </a:prstGeom>
        </p:spPr>
        <p:txBody>
          <a:bodyPr wrap="square">
            <a:spAutoFit/>
          </a:bodyPr>
          <a:lstStyle/>
          <a:p>
            <a:pPr algn="just"/>
            <a:r>
              <a:rPr lang="en-US" sz="1200" b="1" dirty="0">
                <a:solidFill>
                  <a:srgbClr val="0070C0"/>
                </a:solidFill>
              </a:rPr>
              <a:t>Predefined Machine Types</a:t>
            </a:r>
            <a:r>
              <a:rPr lang="en-US" sz="1200" dirty="0"/>
              <a:t>: These are pre-configured virtual machine templates that can be used to set up virtual machines. The configurations have been pre-optimized by Google and meet most of the requirements. The predefined machine types are divided into four categories:</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Standard VMs</a:t>
            </a:r>
          </a:p>
          <a:p>
            <a:pPr marL="171450" indent="-171450" algn="just">
              <a:buFont typeface="Arial" panose="020B0604020202020204" pitchFamily="34" charset="0"/>
              <a:buChar char="•"/>
            </a:pPr>
            <a:r>
              <a:rPr lang="en-US" sz="1200" dirty="0"/>
              <a:t>High-memory VMs</a:t>
            </a:r>
          </a:p>
          <a:p>
            <a:pPr marL="171450" indent="-171450" algn="just">
              <a:buFont typeface="Arial" panose="020B0604020202020204" pitchFamily="34" charset="0"/>
              <a:buChar char="•"/>
            </a:pPr>
            <a:r>
              <a:rPr lang="en-US" sz="1200" dirty="0"/>
              <a:t>High-CPU VMs</a:t>
            </a:r>
          </a:p>
          <a:p>
            <a:pPr marL="171450" indent="-171450" algn="just">
              <a:buFont typeface="Arial" panose="020B0604020202020204" pitchFamily="34" charset="0"/>
              <a:buChar char="•"/>
            </a:pPr>
            <a:r>
              <a:rPr lang="en-US" sz="1200" dirty="0"/>
              <a:t>Shared-core </a:t>
            </a:r>
            <a:r>
              <a:rPr lang="en-US" sz="1200" dirty="0" smtClean="0"/>
              <a:t>VMs</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endParaRPr lang="en-US" sz="1200" dirty="0" smtClean="0"/>
          </a:p>
          <a:p>
            <a:pPr algn="just"/>
            <a:endParaRPr lang="en-US" sz="1200" b="1" dirty="0" smtClean="0"/>
          </a:p>
          <a:p>
            <a:pPr algn="just"/>
            <a:endParaRPr lang="en-US" sz="1200" b="1" dirty="0"/>
          </a:p>
          <a:p>
            <a:pPr algn="just"/>
            <a:endParaRPr lang="en-US" sz="1200" b="1" dirty="0" smtClean="0"/>
          </a:p>
          <a:p>
            <a:pPr algn="just"/>
            <a:endParaRPr lang="en-US" sz="1200" b="1" dirty="0">
              <a:solidFill>
                <a:srgbClr val="0070C0"/>
              </a:solidFill>
            </a:endParaRPr>
          </a:p>
          <a:p>
            <a:pPr algn="just"/>
            <a:r>
              <a:rPr lang="en-US" sz="1200" b="1" dirty="0" smtClean="0">
                <a:solidFill>
                  <a:srgbClr val="0070C0"/>
                </a:solidFill>
              </a:rPr>
              <a:t>Custom </a:t>
            </a:r>
            <a:r>
              <a:rPr lang="en-US" sz="1200" b="1" dirty="0">
                <a:solidFill>
                  <a:srgbClr val="0070C0"/>
                </a:solidFill>
              </a:rPr>
              <a:t>Machine Types:</a:t>
            </a:r>
            <a:r>
              <a:rPr lang="en-US" sz="1200" dirty="0">
                <a:solidFill>
                  <a:srgbClr val="0070C0"/>
                </a:solidFill>
              </a:rPr>
              <a:t> </a:t>
            </a:r>
            <a:r>
              <a:rPr lang="en-US" sz="1200" dirty="0"/>
              <a:t>The virtual hardware can be configured manually for a Compute Engine VM instance. Users can select the number of virtual CPUs (vCPUs) and memory, provided they are within Google’s set limits.</a:t>
            </a:r>
          </a:p>
        </p:txBody>
      </p:sp>
      <p:pic>
        <p:nvPicPr>
          <p:cNvPr id="2" name="Picture 1"/>
          <p:cNvPicPr>
            <a:picLocks noChangeAspect="1"/>
          </p:cNvPicPr>
          <p:nvPr/>
        </p:nvPicPr>
        <p:blipFill>
          <a:blip r:embed="rId3"/>
          <a:stretch>
            <a:fillRect/>
          </a:stretch>
        </p:blipFill>
        <p:spPr>
          <a:xfrm>
            <a:off x="4726743" y="2384027"/>
            <a:ext cx="4362777" cy="1172303"/>
          </a:xfrm>
          <a:prstGeom prst="rect">
            <a:avLst/>
          </a:prstGeom>
        </p:spPr>
      </p:pic>
    </p:spTree>
    <p:extLst>
      <p:ext uri="{BB962C8B-B14F-4D97-AF65-F5344CB8AC3E}">
        <p14:creationId xmlns:p14="http://schemas.microsoft.com/office/powerpoint/2010/main" val="16353600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19</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8" name="Rectangle 7"/>
          <p:cNvSpPr/>
          <p:nvPr/>
        </p:nvSpPr>
        <p:spPr>
          <a:xfrm>
            <a:off x="30886" y="414079"/>
            <a:ext cx="4146007" cy="369332"/>
          </a:xfrm>
          <a:prstGeom prst="rect">
            <a:avLst/>
          </a:prstGeom>
        </p:spPr>
        <p:txBody>
          <a:bodyPr wrap="none">
            <a:spAutoFit/>
          </a:bodyPr>
          <a:lstStyle/>
          <a:p>
            <a:r>
              <a:rPr lang="en-US" b="1" dirty="0">
                <a:solidFill>
                  <a:srgbClr val="0070C0"/>
                </a:solidFill>
              </a:rPr>
              <a:t>Google Compute Engine </a:t>
            </a:r>
            <a:r>
              <a:rPr lang="en-US" b="1" dirty="0" smtClean="0">
                <a:solidFill>
                  <a:srgbClr val="0070C0"/>
                </a:solidFill>
              </a:rPr>
              <a:t>Features (</a:t>
            </a:r>
            <a:r>
              <a:rPr lang="en-US" b="1" dirty="0" err="1" smtClean="0">
                <a:solidFill>
                  <a:srgbClr val="0070C0"/>
                </a:solidFill>
              </a:rPr>
              <a:t>Cons’t</a:t>
            </a:r>
            <a:r>
              <a:rPr lang="en-US" b="1" dirty="0" smtClean="0">
                <a:solidFill>
                  <a:srgbClr val="0070C0"/>
                </a:solidFill>
              </a:rPr>
              <a:t>)</a:t>
            </a:r>
            <a:endParaRPr lang="en-US" b="1" dirty="0">
              <a:solidFill>
                <a:srgbClr val="0070C0"/>
              </a:solidFill>
            </a:endParaRPr>
          </a:p>
        </p:txBody>
      </p:sp>
      <p:sp>
        <p:nvSpPr>
          <p:cNvPr id="9" name="Rectangle 8"/>
          <p:cNvSpPr/>
          <p:nvPr/>
        </p:nvSpPr>
        <p:spPr>
          <a:xfrm>
            <a:off x="201910" y="838049"/>
            <a:ext cx="4300260" cy="4401205"/>
          </a:xfrm>
          <a:prstGeom prst="rect">
            <a:avLst/>
          </a:prstGeom>
        </p:spPr>
        <p:txBody>
          <a:bodyPr wrap="square">
            <a:spAutoFit/>
          </a:bodyPr>
          <a:lstStyle/>
          <a:p>
            <a:pPr algn="just"/>
            <a:r>
              <a:rPr lang="en-US" sz="1400" dirty="0"/>
              <a:t>2.) Persistent Disks</a:t>
            </a:r>
          </a:p>
          <a:p>
            <a:pPr algn="just"/>
            <a:r>
              <a:rPr lang="en-US" sz="1400" dirty="0" smtClean="0"/>
              <a:t>These </a:t>
            </a:r>
            <a:r>
              <a:rPr lang="en-US" sz="1400" dirty="0"/>
              <a:t>are durable, high-performance block storage for VM instances which can be created in HDD or SSD formats. Users can take snapshots and create new persistent disks from that snapshot. If a VM instance is terminated, the data is retained by the persistent disk which can be attached to another instance. There are two types of persistent disks:</a:t>
            </a:r>
          </a:p>
          <a:p>
            <a:pPr marL="742950" lvl="1" indent="-285750" algn="just">
              <a:buFont typeface="Arial" panose="020B0604020202020204" pitchFamily="34" charset="0"/>
              <a:buChar char="•"/>
            </a:pPr>
            <a:r>
              <a:rPr lang="en-US" sz="1400" dirty="0" smtClean="0"/>
              <a:t>Shared</a:t>
            </a:r>
            <a:endParaRPr lang="en-US" sz="1400" dirty="0"/>
          </a:p>
          <a:p>
            <a:pPr marL="742950" lvl="1" indent="-285750" algn="just">
              <a:buFont typeface="Arial" panose="020B0604020202020204" pitchFamily="34" charset="0"/>
              <a:buChar char="•"/>
            </a:pPr>
            <a:r>
              <a:rPr lang="en-US" sz="1400" dirty="0"/>
              <a:t>SSD</a:t>
            </a:r>
          </a:p>
          <a:p>
            <a:pPr algn="just"/>
            <a:r>
              <a:rPr lang="en-US" sz="1400" dirty="0"/>
              <a:t>3.) Local SSD</a:t>
            </a:r>
          </a:p>
          <a:p>
            <a:pPr algn="just"/>
            <a:r>
              <a:rPr lang="en-US" sz="1400" dirty="0" smtClean="0"/>
              <a:t>Google </a:t>
            </a:r>
            <a:r>
              <a:rPr lang="en-US" sz="1400" dirty="0"/>
              <a:t>Compute Engine offers always-encrypted local solid-state drive (SSD) block storage which is physically attached to the virtual machine running it. It improves performance and reduces latency.</a:t>
            </a:r>
          </a:p>
          <a:p>
            <a:pPr algn="just"/>
            <a:endParaRPr lang="en-US" sz="1400" dirty="0"/>
          </a:p>
          <a:p>
            <a:pPr algn="just"/>
            <a:r>
              <a:rPr lang="en-US" sz="1400" dirty="0"/>
              <a:t>4.) GPU Accelerators</a:t>
            </a:r>
          </a:p>
          <a:p>
            <a:pPr algn="just"/>
            <a:r>
              <a:rPr lang="en-US" sz="1400" dirty="0" smtClean="0"/>
              <a:t>GPUs </a:t>
            </a:r>
            <a:r>
              <a:rPr lang="en-US" sz="1400" dirty="0"/>
              <a:t>are added to accelerate computationally intensive workloads like machine learning, virtual workstation applications, etc.</a:t>
            </a:r>
          </a:p>
        </p:txBody>
      </p:sp>
      <p:sp>
        <p:nvSpPr>
          <p:cNvPr id="10" name="Rectangle 9"/>
          <p:cNvSpPr/>
          <p:nvPr/>
        </p:nvSpPr>
        <p:spPr>
          <a:xfrm>
            <a:off x="4647301" y="639902"/>
            <a:ext cx="4300260" cy="4832092"/>
          </a:xfrm>
          <a:prstGeom prst="rect">
            <a:avLst/>
          </a:prstGeom>
        </p:spPr>
        <p:txBody>
          <a:bodyPr wrap="square">
            <a:spAutoFit/>
          </a:bodyPr>
          <a:lstStyle/>
          <a:p>
            <a:pPr algn="just"/>
            <a:r>
              <a:rPr lang="en-US" sz="1400" dirty="0"/>
              <a:t>5.) Images</a:t>
            </a:r>
          </a:p>
          <a:p>
            <a:pPr algn="just"/>
            <a:r>
              <a:rPr lang="en-US" sz="1400" dirty="0" smtClean="0"/>
              <a:t>An </a:t>
            </a:r>
            <a:r>
              <a:rPr lang="en-US" sz="1400" dirty="0"/>
              <a:t>image contains the OS and the root file system that users leverage to run VM instances. Google Cloud Platform provides two main types of images:</a:t>
            </a:r>
          </a:p>
          <a:p>
            <a:pPr algn="just"/>
            <a:r>
              <a:rPr lang="en-US" sz="1400" dirty="0" smtClean="0"/>
              <a:t>Public </a:t>
            </a:r>
            <a:r>
              <a:rPr lang="en-US" sz="1400" dirty="0"/>
              <a:t>Images: These are a collection of open-source and proprietary options. They serve as a starting point for most virtual machine instances and come packaged with only the operating system.</a:t>
            </a:r>
          </a:p>
          <a:p>
            <a:pPr algn="just"/>
            <a:r>
              <a:rPr lang="en-US" sz="1400" dirty="0" smtClean="0"/>
              <a:t>Custom </a:t>
            </a:r>
            <a:r>
              <a:rPr lang="en-US" sz="1400" dirty="0"/>
              <a:t>Images: Public images are a good starting point, but they are designed to be built upon and turned into custom images to match the needs of the customers. A custom image has the software needed along with all the scripts necessary for the instance to work automatically without administrator intervention. These are automatically brought up and shut down for load balancing or recovery needs</a:t>
            </a:r>
            <a:r>
              <a:rPr lang="en-US" sz="1400" dirty="0" smtClean="0"/>
              <a:t>.</a:t>
            </a:r>
          </a:p>
          <a:p>
            <a:pPr algn="just"/>
            <a:endParaRPr lang="en-US" sz="1400" dirty="0"/>
          </a:p>
          <a:p>
            <a:pPr algn="just"/>
            <a:r>
              <a:rPr lang="en-US" sz="1400" dirty="0" smtClean="0"/>
              <a:t>6</a:t>
            </a:r>
            <a:r>
              <a:rPr lang="en-US" sz="1400" dirty="0"/>
              <a:t>.) Global Load Balancing</a:t>
            </a:r>
          </a:p>
          <a:p>
            <a:pPr algn="just"/>
            <a:r>
              <a:rPr lang="en-US" sz="1400" dirty="0" smtClean="0"/>
              <a:t>It </a:t>
            </a:r>
            <a:r>
              <a:rPr lang="en-US" sz="1400" dirty="0"/>
              <a:t>helps in distributing incoming requests across pools of instances across multiple regions so that users can achieve maximum performance, throughput, and availability at a low cost.</a:t>
            </a:r>
          </a:p>
        </p:txBody>
      </p:sp>
    </p:spTree>
    <p:extLst>
      <p:ext uri="{BB962C8B-B14F-4D97-AF65-F5344CB8AC3E}">
        <p14:creationId xmlns:p14="http://schemas.microsoft.com/office/powerpoint/2010/main" val="6517977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a:t>
            </a:fld>
            <a:endParaRPr lang="en-US" dirty="0"/>
          </a:p>
        </p:txBody>
      </p:sp>
      <p:pic>
        <p:nvPicPr>
          <p:cNvPr id="5" name="Picture 4"/>
          <p:cNvPicPr>
            <a:picLocks noChangeAspect="1"/>
          </p:cNvPicPr>
          <p:nvPr/>
        </p:nvPicPr>
        <p:blipFill>
          <a:blip r:embed="rId3"/>
          <a:stretch>
            <a:fillRect/>
          </a:stretch>
        </p:blipFill>
        <p:spPr>
          <a:xfrm>
            <a:off x="3029097" y="173420"/>
            <a:ext cx="2847992" cy="1528105"/>
          </a:xfrm>
          <a:prstGeom prst="rect">
            <a:avLst/>
          </a:prstGeom>
        </p:spPr>
      </p:pic>
      <p:pic>
        <p:nvPicPr>
          <p:cNvPr id="6" name="Picture 5"/>
          <p:cNvPicPr>
            <a:picLocks noChangeAspect="1"/>
          </p:cNvPicPr>
          <p:nvPr/>
        </p:nvPicPr>
        <p:blipFill>
          <a:blip r:embed="rId4"/>
          <a:stretch>
            <a:fillRect/>
          </a:stretch>
        </p:blipFill>
        <p:spPr>
          <a:xfrm>
            <a:off x="204952" y="2373276"/>
            <a:ext cx="2824145" cy="2179674"/>
          </a:xfrm>
          <a:prstGeom prst="rect">
            <a:avLst/>
          </a:prstGeom>
        </p:spPr>
      </p:pic>
      <p:pic>
        <p:nvPicPr>
          <p:cNvPr id="7" name="Picture 6"/>
          <p:cNvPicPr>
            <a:picLocks noChangeAspect="1"/>
          </p:cNvPicPr>
          <p:nvPr/>
        </p:nvPicPr>
        <p:blipFill>
          <a:blip r:embed="rId5"/>
          <a:stretch>
            <a:fillRect/>
          </a:stretch>
        </p:blipFill>
        <p:spPr>
          <a:xfrm>
            <a:off x="3478760" y="2203236"/>
            <a:ext cx="2398329" cy="2349714"/>
          </a:xfrm>
          <a:prstGeom prst="rect">
            <a:avLst/>
          </a:prstGeom>
        </p:spPr>
      </p:pic>
      <p:pic>
        <p:nvPicPr>
          <p:cNvPr id="8" name="Picture 7"/>
          <p:cNvPicPr>
            <a:picLocks noChangeAspect="1"/>
          </p:cNvPicPr>
          <p:nvPr/>
        </p:nvPicPr>
        <p:blipFill>
          <a:blip r:embed="rId6"/>
          <a:stretch>
            <a:fillRect/>
          </a:stretch>
        </p:blipFill>
        <p:spPr>
          <a:xfrm>
            <a:off x="6583680" y="2552858"/>
            <a:ext cx="2070882" cy="1820509"/>
          </a:xfrm>
          <a:prstGeom prst="rect">
            <a:avLst/>
          </a:prstGeom>
        </p:spPr>
      </p:pic>
    </p:spTree>
    <p:extLst>
      <p:ext uri="{BB962C8B-B14F-4D97-AF65-F5344CB8AC3E}">
        <p14:creationId xmlns:p14="http://schemas.microsoft.com/office/powerpoint/2010/main" val="3167575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20</a:t>
            </a:fld>
            <a:endParaRPr lang="en-US" dirty="0"/>
          </a:p>
        </p:txBody>
      </p:sp>
      <p:sp>
        <p:nvSpPr>
          <p:cNvPr id="5" name="Rectangle 4"/>
          <p:cNvSpPr/>
          <p:nvPr/>
        </p:nvSpPr>
        <p:spPr>
          <a:xfrm>
            <a:off x="719301" y="496196"/>
            <a:ext cx="1950599" cy="307777"/>
          </a:xfrm>
          <a:prstGeom prst="rect">
            <a:avLst/>
          </a:prstGeom>
        </p:spPr>
        <p:txBody>
          <a:bodyPr wrap="none">
            <a:spAutoFit/>
          </a:bodyPr>
          <a:lstStyle/>
          <a:p>
            <a:r>
              <a:rPr lang="en-US" sz="1400" b="1" dirty="0" smtClean="0">
                <a:solidFill>
                  <a:srgbClr val="0070C0"/>
                </a:solidFill>
              </a:rPr>
              <a:t>Compute Engine Pricing</a:t>
            </a:r>
            <a:endParaRPr lang="en-US" sz="1400" b="1" dirty="0">
              <a:solidFill>
                <a:srgbClr val="0070C0"/>
              </a:solidFill>
            </a:endParaRP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719301" y="803973"/>
            <a:ext cx="3457592" cy="4524315"/>
          </a:xfrm>
          <a:prstGeom prst="rect">
            <a:avLst/>
          </a:prstGeom>
        </p:spPr>
        <p:txBody>
          <a:bodyPr wrap="square">
            <a:spAutoFit/>
          </a:bodyPr>
          <a:lstStyle/>
          <a:p>
            <a:pPr algn="just"/>
            <a:r>
              <a:rPr lang="en-US" sz="1600" dirty="0" err="1"/>
              <a:t>ompute</a:t>
            </a:r>
            <a:r>
              <a:rPr lang="en-US" sz="1600" dirty="0"/>
              <a:t> Engine pricing in Google Cloud Platform (GCP) is based on several factors, including the type of machine instance selected, the duration of usage, and the amount of storage and network bandwidth used.</a:t>
            </a:r>
          </a:p>
          <a:p>
            <a:pPr algn="just"/>
            <a:endParaRPr lang="en-US" sz="1600" dirty="0"/>
          </a:p>
          <a:p>
            <a:pPr algn="just"/>
            <a:r>
              <a:rPr lang="en-US" sz="1600" dirty="0"/>
              <a:t>Businesses can use the GCP Pricing Calculator to estimate the cost of running particular workloads on Compute Engine and have a better understanding of Compute Engine pricing in GCP. In addition, Compute Engine provides sustained use discounts, which are automatic reductions based on the length of usage, with reductions rising with usage.</a:t>
            </a:r>
          </a:p>
        </p:txBody>
      </p:sp>
      <p:sp>
        <p:nvSpPr>
          <p:cNvPr id="8" name="Rectangle 7"/>
          <p:cNvSpPr/>
          <p:nvPr/>
        </p:nvSpPr>
        <p:spPr>
          <a:xfrm>
            <a:off x="4433172" y="444896"/>
            <a:ext cx="2585901" cy="307777"/>
          </a:xfrm>
          <a:prstGeom prst="rect">
            <a:avLst/>
          </a:prstGeom>
        </p:spPr>
        <p:txBody>
          <a:bodyPr wrap="none">
            <a:spAutoFit/>
          </a:bodyPr>
          <a:lstStyle/>
          <a:p>
            <a:r>
              <a:rPr lang="en-US" sz="1400" b="1" dirty="0">
                <a:solidFill>
                  <a:srgbClr val="0070C0"/>
                </a:solidFill>
              </a:rPr>
              <a:t>Applications Of Compute Engine</a:t>
            </a:r>
          </a:p>
        </p:txBody>
      </p:sp>
      <p:sp>
        <p:nvSpPr>
          <p:cNvPr id="9" name="Rectangle 8"/>
          <p:cNvSpPr/>
          <p:nvPr/>
        </p:nvSpPr>
        <p:spPr>
          <a:xfrm>
            <a:off x="4531645" y="752673"/>
            <a:ext cx="4373203" cy="5078313"/>
          </a:xfrm>
          <a:prstGeom prst="rect">
            <a:avLst/>
          </a:prstGeom>
        </p:spPr>
        <p:txBody>
          <a:bodyPr wrap="square">
            <a:spAutoFit/>
          </a:bodyPr>
          <a:lstStyle/>
          <a:p>
            <a:pPr algn="just"/>
            <a:r>
              <a:rPr lang="en-US" sz="1200" dirty="0" smtClean="0"/>
              <a:t>Applications </a:t>
            </a:r>
            <a:r>
              <a:rPr lang="en-US" sz="1200" dirty="0"/>
              <a:t>of the Google compute engine:</a:t>
            </a:r>
          </a:p>
          <a:p>
            <a:pPr marL="228600" indent="-228600" algn="just">
              <a:buFont typeface="+mj-lt"/>
              <a:buAutoNum type="alphaLcPeriod"/>
            </a:pPr>
            <a:r>
              <a:rPr lang="en-US" sz="1200" dirty="0" smtClean="0"/>
              <a:t>Virtual </a:t>
            </a:r>
            <a:r>
              <a:rPr lang="en-US" sz="1200" dirty="0"/>
              <a:t>Machine (VM) migration to </a:t>
            </a:r>
            <a:r>
              <a:rPr lang="en-US" sz="1200" dirty="0" err="1"/>
              <a:t>Comput</a:t>
            </a:r>
            <a:r>
              <a:rPr lang="en-US" sz="1200" dirty="0"/>
              <a:t> Engine: It provides tools to fast-track the migration process from </a:t>
            </a:r>
            <a:r>
              <a:rPr lang="en-US" sz="1200" dirty="0" err="1"/>
              <a:t>on-premise</a:t>
            </a:r>
            <a:r>
              <a:rPr lang="en-US" sz="1200" dirty="0"/>
              <a:t> or other clouds to GCP. If a user is starting with the public cloud, then they can leverage these tools to seamlessly transfer existing applications from their data center, AWS, or Azure to GCP. Users can have their applications running on Compute Engine within minutes while the data migrate transparently in the background.</a:t>
            </a:r>
          </a:p>
          <a:p>
            <a:pPr marL="228600" indent="-228600" algn="just">
              <a:buFont typeface="+mj-lt"/>
              <a:buAutoNum type="alphaLcPeriod"/>
            </a:pPr>
            <a:r>
              <a:rPr lang="en-US" sz="1200" dirty="0" smtClean="0"/>
              <a:t>DevOps</a:t>
            </a:r>
            <a:r>
              <a:rPr lang="en-US" sz="1200" dirty="0"/>
              <a:t>: GCE provides an easy-to-use platform for building and deploying applications using popular tools such as Docker, Kubernetes, and Jenkins.</a:t>
            </a:r>
          </a:p>
          <a:p>
            <a:pPr marL="228600" indent="-228600" algn="just">
              <a:buFont typeface="+mj-lt"/>
              <a:buAutoNum type="alphaLcPeriod"/>
            </a:pPr>
            <a:r>
              <a:rPr lang="en-US" sz="1200" dirty="0" smtClean="0"/>
              <a:t>Disaster </a:t>
            </a:r>
            <a:r>
              <a:rPr lang="en-US" sz="1200" dirty="0"/>
              <a:t>recovery: GCE provides a reliable infrastructure that can be used for disaster recovery purposes. Users can easily create backups and replicas of their infrastructure in case of unexpected outages or failures.</a:t>
            </a:r>
          </a:p>
          <a:p>
            <a:pPr marL="228600" indent="-228600" algn="just">
              <a:buFont typeface="+mj-lt"/>
              <a:buAutoNum type="alphaLcPeriod"/>
            </a:pPr>
            <a:r>
              <a:rPr lang="en-US" sz="1200" dirty="0" smtClean="0"/>
              <a:t>High-performance </a:t>
            </a:r>
            <a:r>
              <a:rPr lang="en-US" sz="1200" dirty="0"/>
              <a:t>computing (HPC): GCE provides access to powerful computing resources for running high-performance computing workloads such as simulations, rendering, and scientific computing.</a:t>
            </a:r>
          </a:p>
          <a:p>
            <a:pPr marL="228600" indent="-228600" algn="just">
              <a:buFont typeface="+mj-lt"/>
              <a:buAutoNum type="alphaLcPeriod"/>
            </a:pPr>
            <a:r>
              <a:rPr lang="en-US" sz="1200" dirty="0" smtClean="0"/>
              <a:t>Genomics </a:t>
            </a:r>
            <a:r>
              <a:rPr lang="en-US" sz="1200" dirty="0"/>
              <a:t>Data Processing: Processing genomic data is computationally intensive because the information is enormous with vast sets of sequencing. With the Compute Engine’s potential, users can process such large data sets. The platform is not only flexible but also scalable when it comes to processing genomic sequences.</a:t>
            </a:r>
          </a:p>
        </p:txBody>
      </p:sp>
    </p:spTree>
    <p:extLst>
      <p:ext uri="{BB962C8B-B14F-4D97-AF65-F5344CB8AC3E}">
        <p14:creationId xmlns:p14="http://schemas.microsoft.com/office/powerpoint/2010/main" val="27386105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96625" y="767701"/>
            <a:ext cx="1102767" cy="860158"/>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21</a:t>
            </a:fld>
            <a:endParaRPr lang="en-US" dirty="0"/>
          </a:p>
        </p:txBody>
      </p:sp>
      <p:sp>
        <p:nvSpPr>
          <p:cNvPr id="5" name="Rectangle 4"/>
          <p:cNvSpPr/>
          <p:nvPr/>
        </p:nvSpPr>
        <p:spPr>
          <a:xfrm>
            <a:off x="171054" y="306036"/>
            <a:ext cx="3142207" cy="461665"/>
          </a:xfrm>
          <a:prstGeom prst="rect">
            <a:avLst/>
          </a:prstGeom>
        </p:spPr>
        <p:txBody>
          <a:bodyPr wrap="none">
            <a:spAutoFit/>
          </a:bodyPr>
          <a:lstStyle/>
          <a:p>
            <a:r>
              <a:rPr lang="en-US" sz="2400" b="1" dirty="0" smtClean="0">
                <a:solidFill>
                  <a:srgbClr val="0070C0"/>
                </a:solidFill>
              </a:rPr>
              <a:t>1.2</a:t>
            </a:r>
            <a:r>
              <a:rPr lang="en-US" sz="2400" b="1" dirty="0">
                <a:solidFill>
                  <a:srgbClr val="0070C0"/>
                </a:solidFill>
              </a:rPr>
              <a:t>. Google App Engine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719301" y="803973"/>
            <a:ext cx="3613548" cy="2862322"/>
          </a:xfrm>
          <a:prstGeom prst="rect">
            <a:avLst/>
          </a:prstGeom>
        </p:spPr>
        <p:txBody>
          <a:bodyPr wrap="square">
            <a:spAutoFit/>
          </a:bodyPr>
          <a:lstStyle/>
          <a:p>
            <a:pPr algn="just"/>
            <a:r>
              <a:rPr lang="en-US" dirty="0"/>
              <a:t>The App Engine is a PaaS (Platform As A Service) offering of Google Cloud used for building scalable web applications and </a:t>
            </a:r>
            <a:r>
              <a:rPr lang="en-US" dirty="0" err="1"/>
              <a:t>IoT</a:t>
            </a:r>
            <a:r>
              <a:rPr lang="en-US" dirty="0"/>
              <a:t> </a:t>
            </a:r>
            <a:r>
              <a:rPr lang="en-US" dirty="0" err="1"/>
              <a:t>backends</a:t>
            </a:r>
            <a:r>
              <a:rPr lang="en-US" dirty="0"/>
              <a:t>. It scales applications automatically depending upon the traffic received. It provides users with built-in services and APIs, such as </a:t>
            </a:r>
            <a:r>
              <a:rPr lang="en-US" dirty="0" err="1"/>
              <a:t>Datastores</a:t>
            </a:r>
            <a:r>
              <a:rPr lang="en-US" dirty="0"/>
              <a:t>, NoSQL, and a user authentication API.</a:t>
            </a:r>
          </a:p>
        </p:txBody>
      </p:sp>
      <p:pic>
        <p:nvPicPr>
          <p:cNvPr id="2" name="Picture 1"/>
          <p:cNvPicPr>
            <a:picLocks noChangeAspect="1"/>
          </p:cNvPicPr>
          <p:nvPr/>
        </p:nvPicPr>
        <p:blipFill>
          <a:blip r:embed="rId3"/>
          <a:stretch>
            <a:fillRect/>
          </a:stretch>
        </p:blipFill>
        <p:spPr>
          <a:xfrm>
            <a:off x="1614146" y="3618499"/>
            <a:ext cx="1823857" cy="1422608"/>
          </a:xfrm>
          <a:prstGeom prst="rect">
            <a:avLst/>
          </a:prstGeom>
        </p:spPr>
      </p:pic>
      <p:sp>
        <p:nvSpPr>
          <p:cNvPr id="9" name="Rectangle 8"/>
          <p:cNvSpPr/>
          <p:nvPr/>
        </p:nvSpPr>
        <p:spPr>
          <a:xfrm>
            <a:off x="4176893" y="450351"/>
            <a:ext cx="1941557" cy="369332"/>
          </a:xfrm>
          <a:prstGeom prst="rect">
            <a:avLst/>
          </a:prstGeom>
        </p:spPr>
        <p:txBody>
          <a:bodyPr wrap="none">
            <a:spAutoFit/>
          </a:bodyPr>
          <a:lstStyle/>
          <a:p>
            <a:r>
              <a:rPr lang="en-US" b="1" dirty="0">
                <a:solidFill>
                  <a:srgbClr val="0070C0"/>
                </a:solidFill>
              </a:rPr>
              <a:t>Cloud Computing?</a:t>
            </a:r>
          </a:p>
        </p:txBody>
      </p:sp>
      <p:sp>
        <p:nvSpPr>
          <p:cNvPr id="10" name="Rectangle 9"/>
          <p:cNvSpPr/>
          <p:nvPr/>
        </p:nvSpPr>
        <p:spPr>
          <a:xfrm>
            <a:off x="4332849" y="769816"/>
            <a:ext cx="3613548" cy="1200329"/>
          </a:xfrm>
          <a:prstGeom prst="rect">
            <a:avLst/>
          </a:prstGeom>
        </p:spPr>
        <p:txBody>
          <a:bodyPr wrap="square">
            <a:spAutoFit/>
          </a:bodyPr>
          <a:lstStyle/>
          <a:p>
            <a:pPr algn="just"/>
            <a:r>
              <a:rPr lang="en-US" dirty="0"/>
              <a:t>Cloud Computing is accessing and storing data over the Internet instead of doing it on your personal hard drive.</a:t>
            </a:r>
          </a:p>
        </p:txBody>
      </p:sp>
      <p:pic>
        <p:nvPicPr>
          <p:cNvPr id="3" name="Picture 2"/>
          <p:cNvPicPr>
            <a:picLocks noChangeAspect="1"/>
          </p:cNvPicPr>
          <p:nvPr/>
        </p:nvPicPr>
        <p:blipFill>
          <a:blip r:embed="rId4"/>
          <a:stretch>
            <a:fillRect/>
          </a:stretch>
        </p:blipFill>
        <p:spPr>
          <a:xfrm>
            <a:off x="5281173" y="2115045"/>
            <a:ext cx="3455252" cy="2652218"/>
          </a:xfrm>
          <a:prstGeom prst="rect">
            <a:avLst/>
          </a:prstGeom>
        </p:spPr>
      </p:pic>
    </p:spTree>
    <p:extLst>
      <p:ext uri="{BB962C8B-B14F-4D97-AF65-F5344CB8AC3E}">
        <p14:creationId xmlns:p14="http://schemas.microsoft.com/office/powerpoint/2010/main" val="9504219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21263" y="849475"/>
            <a:ext cx="1525172" cy="1018052"/>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22</a:t>
            </a:fld>
            <a:endParaRPr lang="en-US" dirty="0"/>
          </a:p>
        </p:txBody>
      </p:sp>
      <p:sp>
        <p:nvSpPr>
          <p:cNvPr id="5" name="Rectangle 4"/>
          <p:cNvSpPr/>
          <p:nvPr/>
        </p:nvSpPr>
        <p:spPr>
          <a:xfrm>
            <a:off x="171054" y="306036"/>
            <a:ext cx="2643672" cy="461665"/>
          </a:xfrm>
          <a:prstGeom prst="rect">
            <a:avLst/>
          </a:prstGeom>
        </p:spPr>
        <p:txBody>
          <a:bodyPr wrap="none">
            <a:spAutoFit/>
          </a:bodyPr>
          <a:lstStyle/>
          <a:p>
            <a:r>
              <a:rPr lang="en-US" sz="2400" b="1" dirty="0" smtClean="0">
                <a:solidFill>
                  <a:srgbClr val="0070C0"/>
                </a:solidFill>
              </a:rPr>
              <a:t>1.3. Cloud Function</a:t>
            </a:r>
            <a:endParaRPr lang="en-US" sz="2400" b="1" dirty="0">
              <a:solidFill>
                <a:srgbClr val="0070C0"/>
              </a:solidFill>
            </a:endParaRP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719301" y="803973"/>
            <a:ext cx="3613548" cy="5632311"/>
          </a:xfrm>
          <a:prstGeom prst="rect">
            <a:avLst/>
          </a:prstGeom>
        </p:spPr>
        <p:txBody>
          <a:bodyPr wrap="square">
            <a:spAutoFit/>
          </a:bodyPr>
          <a:lstStyle/>
          <a:p>
            <a:pPr algn="just"/>
            <a:r>
              <a:rPr lang="en-US" dirty="0" smtClean="0"/>
              <a:t>A </a:t>
            </a:r>
            <a:r>
              <a:rPr lang="en-US" dirty="0"/>
              <a:t>function as a service (</a:t>
            </a:r>
            <a:r>
              <a:rPr lang="en-US" dirty="0" err="1"/>
              <a:t>FaaS</a:t>
            </a:r>
            <a:r>
              <a:rPr lang="en-US" dirty="0"/>
              <a:t>) offering which provides a </a:t>
            </a:r>
            <a:r>
              <a:rPr lang="en-US" dirty="0" err="1"/>
              <a:t>serverless</a:t>
            </a:r>
            <a:r>
              <a:rPr lang="en-US" dirty="0"/>
              <a:t> execution environment for building and connecting cloud services. It is an event-based, asynchronous computing solution allowing users to create </a:t>
            </a:r>
            <a:r>
              <a:rPr lang="en-US" dirty="0" err="1"/>
              <a:t>microservices</a:t>
            </a:r>
            <a:r>
              <a:rPr lang="en-US" dirty="0"/>
              <a:t> (small, single-purpose functions) that respond to cloud events without the need for an explicitly managed server or a runtime environment. It can be written using JavaScript, Python 3, Go, or Java. Google Cloud Functions is a </a:t>
            </a:r>
            <a:r>
              <a:rPr lang="en-US" dirty="0" err="1"/>
              <a:t>serverless</a:t>
            </a:r>
            <a:r>
              <a:rPr lang="en-US" dirty="0"/>
              <a:t> computing platform provided by Google Cloud that enables developers to build and deploy applications on cloud infrastructure without having to worry about managing servers or infrastructure.</a:t>
            </a:r>
          </a:p>
        </p:txBody>
      </p:sp>
      <p:sp>
        <p:nvSpPr>
          <p:cNvPr id="9" name="Rectangle 8"/>
          <p:cNvSpPr/>
          <p:nvPr/>
        </p:nvSpPr>
        <p:spPr>
          <a:xfrm>
            <a:off x="4176893" y="450351"/>
            <a:ext cx="3956596" cy="369332"/>
          </a:xfrm>
          <a:prstGeom prst="rect">
            <a:avLst/>
          </a:prstGeom>
        </p:spPr>
        <p:txBody>
          <a:bodyPr wrap="none">
            <a:spAutoFit/>
          </a:bodyPr>
          <a:lstStyle/>
          <a:p>
            <a:r>
              <a:rPr lang="en-US" b="1" dirty="0">
                <a:solidFill>
                  <a:srgbClr val="0070C0"/>
                </a:solidFill>
              </a:rPr>
              <a:t>Key Features of Google Cloud Functions</a:t>
            </a:r>
          </a:p>
        </p:txBody>
      </p:sp>
      <p:sp>
        <p:nvSpPr>
          <p:cNvPr id="10" name="Rectangle 9"/>
          <p:cNvSpPr/>
          <p:nvPr/>
        </p:nvSpPr>
        <p:spPr>
          <a:xfrm>
            <a:off x="4332848" y="787455"/>
            <a:ext cx="4756671" cy="8925520"/>
          </a:xfrm>
          <a:prstGeom prst="rect">
            <a:avLst/>
          </a:prstGeom>
        </p:spPr>
        <p:txBody>
          <a:bodyPr wrap="square">
            <a:spAutoFit/>
          </a:bodyPr>
          <a:lstStyle/>
          <a:p>
            <a:pPr marL="342900" indent="-342900" algn="just">
              <a:buFont typeface="+mj-lt"/>
              <a:buAutoNum type="arabicPeriod"/>
            </a:pPr>
            <a:r>
              <a:rPr lang="en-US" sz="1400" dirty="0" err="1"/>
              <a:t>Serverless</a:t>
            </a:r>
            <a:r>
              <a:rPr lang="en-US" sz="1400" dirty="0"/>
              <a:t> Computing: Google Cloud Functions is a </a:t>
            </a:r>
            <a:r>
              <a:rPr lang="en-US" sz="1400" dirty="0" err="1"/>
              <a:t>serverless</a:t>
            </a:r>
            <a:r>
              <a:rPr lang="en-US" sz="1400" dirty="0"/>
              <a:t> computing platform, which means that developers can write code without worrying about underlying infrastructure management such as servers, operating systems, or virtual machines.</a:t>
            </a:r>
          </a:p>
          <a:p>
            <a:pPr marL="342900" indent="-342900" algn="just">
              <a:buFont typeface="+mj-lt"/>
              <a:buAutoNum type="arabicPeriod"/>
            </a:pPr>
            <a:r>
              <a:rPr lang="en-US" sz="1400" dirty="0"/>
              <a:t>Event-driven Computing: Google Cloud Functions is event-driven, which means that it automatically runs code in response to events, such as changes to data in a database or messages from a messaging system.</a:t>
            </a:r>
          </a:p>
          <a:p>
            <a:pPr marL="342900" indent="-342900" algn="just">
              <a:buFont typeface="+mj-lt"/>
              <a:buAutoNum type="arabicPeriod"/>
            </a:pPr>
            <a:r>
              <a:rPr lang="en-US" sz="1400" dirty="0"/>
              <a:t>Scalability: Cloud Functions automatically scale up or down based on the amount of traffic it receives. This means that developers don’t need to worry about overprovisioning resources or paying for unused resources.</a:t>
            </a:r>
          </a:p>
          <a:p>
            <a:pPr marL="342900" indent="-342900" algn="just">
              <a:buFont typeface="+mj-lt"/>
              <a:buAutoNum type="arabicPeriod"/>
            </a:pPr>
            <a:r>
              <a:rPr lang="en-US" sz="1400" dirty="0"/>
              <a:t>Support for Multiple Languages: Google Cloud Functions supports several programming languages including Node.js, Python, Go, Java, and .NET.</a:t>
            </a:r>
          </a:p>
          <a:p>
            <a:pPr marL="342900" indent="-342900" algn="just">
              <a:buFont typeface="+mj-lt"/>
              <a:buAutoNum type="arabicPeriod"/>
            </a:pPr>
            <a:r>
              <a:rPr lang="en-US" sz="1400" dirty="0"/>
              <a:t>Integration with other Google Cloud Services: Cloud Functions integrates with other Google Cloud services, such as Cloud Storage, Cloud Pub/Sub, and Cloud </a:t>
            </a:r>
            <a:r>
              <a:rPr lang="en-US" sz="1400" dirty="0" err="1"/>
              <a:t>Firestore</a:t>
            </a:r>
            <a:r>
              <a:rPr lang="en-US" sz="1400" dirty="0"/>
              <a:t>, making it easy to build complex applications that require multiple services.</a:t>
            </a:r>
          </a:p>
          <a:p>
            <a:pPr marL="342900" indent="-342900" algn="just">
              <a:buFont typeface="+mj-lt"/>
              <a:buAutoNum type="arabicPeriod"/>
            </a:pPr>
            <a:r>
              <a:rPr lang="en-US" sz="1400" dirty="0"/>
              <a:t>Cost-efficient: Google Cloud Functions is a cost-efficient way to run </a:t>
            </a:r>
            <a:r>
              <a:rPr lang="en-US" sz="1400" dirty="0" err="1"/>
              <a:t>serverless</a:t>
            </a:r>
            <a:r>
              <a:rPr lang="en-US" sz="1400" dirty="0"/>
              <a:t> applications as it only charges for the time the code is executed, and there are no upfront costs or minimum fees.</a:t>
            </a:r>
          </a:p>
          <a:p>
            <a:pPr marL="342900" indent="-342900" algn="just">
              <a:buFont typeface="+mj-lt"/>
              <a:buAutoNum type="arabicPeriod"/>
            </a:pPr>
            <a:r>
              <a:rPr lang="en-US" sz="1400" dirty="0"/>
              <a:t>Easy to deploy: Cloud Functions can be deployed quickly using the Google Cloud Console, the </a:t>
            </a:r>
            <a:r>
              <a:rPr lang="en-US" sz="1400" dirty="0" err="1"/>
              <a:t>gcloud</a:t>
            </a:r>
            <a:r>
              <a:rPr lang="en-US" sz="1400" dirty="0"/>
              <a:t> command-line tool, or even using source code repositories like GitHub.</a:t>
            </a:r>
          </a:p>
          <a:p>
            <a:pPr marL="342900" indent="-342900" algn="just">
              <a:buFont typeface="+mj-lt"/>
              <a:buAutoNum type="arabicPeriod"/>
            </a:pPr>
            <a:r>
              <a:rPr lang="en-US" sz="1400" dirty="0"/>
              <a:t>Versatile Use Cases: Cloud Functions can be used to build various applications, including </a:t>
            </a:r>
            <a:r>
              <a:rPr lang="en-US" sz="1400" dirty="0" err="1"/>
              <a:t>webhooks</a:t>
            </a:r>
            <a:r>
              <a:rPr lang="en-US" sz="1400" dirty="0"/>
              <a:t>, </a:t>
            </a:r>
            <a:r>
              <a:rPr lang="en-US" sz="1400" dirty="0" err="1"/>
              <a:t>chatbots</a:t>
            </a:r>
            <a:r>
              <a:rPr lang="en-US" sz="1400" dirty="0"/>
              <a:t>, data processing pipelines, and more. Developers can use it to create a wide range of event-driven applications.</a:t>
            </a:r>
          </a:p>
          <a:p>
            <a:pPr marL="342900" indent="-342900" algn="just">
              <a:buFont typeface="+mj-lt"/>
              <a:buAutoNum type="arabicPeriod"/>
            </a:pPr>
            <a:r>
              <a:rPr lang="en-US" sz="1400" dirty="0"/>
              <a:t>High Availability: Google Cloud Functions offers high availability, which means that functions are automatically replicated across multiple availability zones, providing redundancy and minimizing downtime.</a:t>
            </a:r>
          </a:p>
          <a:p>
            <a:pPr marL="342900" indent="-342900" algn="just">
              <a:buFont typeface="+mj-lt"/>
              <a:buAutoNum type="arabicPeriod"/>
            </a:pPr>
            <a:r>
              <a:rPr lang="en-US" sz="1400" dirty="0"/>
              <a:t>Security: Google Cloud Functions offers built-in security features such as secure connections and authorization, and developers can also use their own custom security measures to secure their code and data.</a:t>
            </a:r>
          </a:p>
        </p:txBody>
      </p:sp>
    </p:spTree>
    <p:extLst>
      <p:ext uri="{BB962C8B-B14F-4D97-AF65-F5344CB8AC3E}">
        <p14:creationId xmlns:p14="http://schemas.microsoft.com/office/powerpoint/2010/main" val="17193078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2763" y="414079"/>
            <a:ext cx="829105" cy="553428"/>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
        <p:nvSpPr>
          <p:cNvPr id="5" name="Rectangle 4"/>
          <p:cNvSpPr/>
          <p:nvPr/>
        </p:nvSpPr>
        <p:spPr>
          <a:xfrm>
            <a:off x="981100" y="471512"/>
            <a:ext cx="1969835" cy="307777"/>
          </a:xfrm>
          <a:prstGeom prst="rect">
            <a:avLst/>
          </a:prstGeom>
        </p:spPr>
        <p:txBody>
          <a:bodyPr wrap="none">
            <a:spAutoFit/>
          </a:bodyPr>
          <a:lstStyle/>
          <a:p>
            <a:r>
              <a:rPr lang="en-US" sz="1400" b="1" dirty="0">
                <a:solidFill>
                  <a:srgbClr val="0070C0"/>
                </a:solidFill>
              </a:rPr>
              <a:t>Google Cloud Functions</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1153551"/>
            <a:ext cx="3928524" cy="9140964"/>
          </a:xfrm>
          <a:prstGeom prst="rect">
            <a:avLst/>
          </a:prstGeom>
        </p:spPr>
        <p:txBody>
          <a:bodyPr wrap="square">
            <a:spAutoFit/>
          </a:bodyPr>
          <a:lstStyle/>
          <a:p>
            <a:pPr algn="just"/>
            <a:r>
              <a:rPr lang="en-US" dirty="0"/>
              <a:t>Google Cloud Function is a </a:t>
            </a:r>
            <a:r>
              <a:rPr lang="en-US" dirty="0" err="1"/>
              <a:t>serverless</a:t>
            </a:r>
            <a:r>
              <a:rPr lang="en-US" dirty="0"/>
              <a:t> execution environment for building and connecting cloud </a:t>
            </a:r>
            <a:r>
              <a:rPr lang="en-US" dirty="0" smtClean="0"/>
              <a:t>services.</a:t>
            </a:r>
          </a:p>
          <a:p>
            <a:pPr algn="just"/>
            <a:r>
              <a:rPr lang="en-US" b="1" dirty="0">
                <a:solidFill>
                  <a:srgbClr val="0070C0"/>
                </a:solidFill>
              </a:rPr>
              <a:t>Key Features of Google Cloud Functions</a:t>
            </a:r>
          </a:p>
          <a:p>
            <a:pPr marL="285750" indent="-285750" algn="just">
              <a:buFont typeface="Wingdings" panose="05000000000000000000" pitchFamily="2" charset="2"/>
              <a:buChar char="ü"/>
            </a:pPr>
            <a:r>
              <a:rPr lang="en-US" sz="1200" dirty="0" err="1"/>
              <a:t>Serverless</a:t>
            </a:r>
            <a:r>
              <a:rPr lang="en-US" sz="1200" dirty="0"/>
              <a:t> Computing: Google Cloud Functions is a </a:t>
            </a:r>
            <a:r>
              <a:rPr lang="en-US" sz="1200" dirty="0" err="1"/>
              <a:t>serverless</a:t>
            </a:r>
            <a:r>
              <a:rPr lang="en-US" sz="1200" dirty="0"/>
              <a:t> computing platform, which means that developers can write code without worrying about underlying infrastructure management such as servers, operating systems, or virtual machines.</a:t>
            </a:r>
          </a:p>
          <a:p>
            <a:pPr marL="285750" indent="-285750" algn="just">
              <a:buFont typeface="Wingdings" panose="05000000000000000000" pitchFamily="2" charset="2"/>
              <a:buChar char="ü"/>
            </a:pPr>
            <a:r>
              <a:rPr lang="en-US" sz="1200" dirty="0"/>
              <a:t>Event-driven Computing: Google Cloud Functions is event-driven, which means that it automatically runs code in response to events, such as changes to data in a database or messages from a messaging system.</a:t>
            </a:r>
          </a:p>
          <a:p>
            <a:pPr marL="285750" indent="-285750" algn="just">
              <a:buFont typeface="Wingdings" panose="05000000000000000000" pitchFamily="2" charset="2"/>
              <a:buChar char="ü"/>
            </a:pPr>
            <a:r>
              <a:rPr lang="en-US" sz="1200" dirty="0"/>
              <a:t>Scalability: Cloud Functions automatically scale up or down based on the amount of traffic it receives. This means that developers don’t need to worry about overprovisioning resources or paying for unused resources.</a:t>
            </a:r>
          </a:p>
          <a:p>
            <a:pPr marL="285750" indent="-285750" algn="just">
              <a:buFont typeface="Wingdings" panose="05000000000000000000" pitchFamily="2" charset="2"/>
              <a:buChar char="ü"/>
            </a:pPr>
            <a:r>
              <a:rPr lang="en-US" sz="1200" dirty="0"/>
              <a:t>Support for Multiple Languages: Google Cloud Functions supports several programming languages including Node.js, Python, Go, Java, and .NET.</a:t>
            </a:r>
          </a:p>
          <a:p>
            <a:pPr marL="285750" indent="-285750" algn="just">
              <a:buFont typeface="Wingdings" panose="05000000000000000000" pitchFamily="2" charset="2"/>
              <a:buChar char="ü"/>
            </a:pPr>
            <a:r>
              <a:rPr lang="en-US" sz="1200" dirty="0"/>
              <a:t>Integration with other Google Cloud Services: Cloud Functions integrates with other Google Cloud services, such as Cloud Storage, Cloud Pub/Sub, and Cloud </a:t>
            </a:r>
            <a:r>
              <a:rPr lang="en-US" sz="1200" dirty="0" err="1"/>
              <a:t>Firestore</a:t>
            </a:r>
            <a:r>
              <a:rPr lang="en-US" sz="1200" dirty="0"/>
              <a:t>, making it easy to build complex applications that require multiple services.</a:t>
            </a:r>
          </a:p>
          <a:p>
            <a:pPr marL="285750" indent="-285750" algn="just">
              <a:buFont typeface="Wingdings" panose="05000000000000000000" pitchFamily="2" charset="2"/>
              <a:buChar char="ü"/>
            </a:pPr>
            <a:r>
              <a:rPr lang="en-US" sz="1200" dirty="0"/>
              <a:t>Cost-efficient: Google Cloud Functions is a cost-efficient way to run </a:t>
            </a:r>
            <a:r>
              <a:rPr lang="en-US" sz="1200" dirty="0" err="1"/>
              <a:t>serverless</a:t>
            </a:r>
            <a:r>
              <a:rPr lang="en-US" sz="1200" dirty="0"/>
              <a:t> applications as it only charges for the time the code is executed, and there are no upfront costs or minimum fees.</a:t>
            </a:r>
          </a:p>
          <a:p>
            <a:pPr marL="285750" indent="-285750" algn="just">
              <a:buFont typeface="Wingdings" panose="05000000000000000000" pitchFamily="2" charset="2"/>
              <a:buChar char="ü"/>
            </a:pPr>
            <a:r>
              <a:rPr lang="en-US" sz="1200" dirty="0"/>
              <a:t>Easy to deploy: Cloud Functions can be deployed quickly using the Google Cloud Console, the </a:t>
            </a:r>
            <a:r>
              <a:rPr lang="en-US" sz="1200" dirty="0" err="1"/>
              <a:t>gcloud</a:t>
            </a:r>
            <a:r>
              <a:rPr lang="en-US" sz="1200" dirty="0"/>
              <a:t> command-line tool, or even using source code repositories like GitHub.</a:t>
            </a:r>
          </a:p>
          <a:p>
            <a:pPr marL="285750" indent="-285750" algn="just">
              <a:buFont typeface="Wingdings" panose="05000000000000000000" pitchFamily="2" charset="2"/>
              <a:buChar char="ü"/>
            </a:pPr>
            <a:r>
              <a:rPr lang="en-US" sz="1200" dirty="0"/>
              <a:t>Versatile Use Cases: Cloud Functions can be used to build various applications, including </a:t>
            </a:r>
            <a:r>
              <a:rPr lang="en-US" sz="1200" dirty="0" err="1"/>
              <a:t>webhooks</a:t>
            </a:r>
            <a:r>
              <a:rPr lang="en-US" sz="1200" dirty="0"/>
              <a:t>, </a:t>
            </a:r>
            <a:r>
              <a:rPr lang="en-US" sz="1200" dirty="0" err="1"/>
              <a:t>chatbots</a:t>
            </a:r>
            <a:r>
              <a:rPr lang="en-US" sz="1200" dirty="0"/>
              <a:t>, data processing pipelines, and more. Developers can use it to create a wide range of event-driven applications.</a:t>
            </a:r>
          </a:p>
          <a:p>
            <a:pPr marL="285750" indent="-285750" algn="just">
              <a:buFont typeface="Wingdings" panose="05000000000000000000" pitchFamily="2" charset="2"/>
              <a:buChar char="ü"/>
            </a:pPr>
            <a:r>
              <a:rPr lang="en-US" sz="1200" dirty="0"/>
              <a:t>High Availability: Google Cloud Functions offers high availability, which means that functions are automatically replicated across multiple availability zones, providing redundancy and minimizing downtime.</a:t>
            </a:r>
          </a:p>
          <a:p>
            <a:pPr marL="285750" indent="-285750" algn="just">
              <a:buFont typeface="Wingdings" panose="05000000000000000000" pitchFamily="2" charset="2"/>
              <a:buChar char="ü"/>
            </a:pPr>
            <a:r>
              <a:rPr lang="en-US" sz="1200" dirty="0"/>
              <a:t>Security: Google Cloud Functions offers built-in security features such as secure connections and authorization, and developers can also use their own custom security measures to secure their code and data.</a:t>
            </a:r>
          </a:p>
        </p:txBody>
      </p:sp>
      <p:sp>
        <p:nvSpPr>
          <p:cNvPr id="8" name="Rectangle 7"/>
          <p:cNvSpPr/>
          <p:nvPr/>
        </p:nvSpPr>
        <p:spPr>
          <a:xfrm>
            <a:off x="4627059" y="465396"/>
            <a:ext cx="3489545" cy="307777"/>
          </a:xfrm>
          <a:prstGeom prst="rect">
            <a:avLst/>
          </a:prstGeom>
        </p:spPr>
        <p:txBody>
          <a:bodyPr wrap="none">
            <a:spAutoFit/>
          </a:bodyPr>
          <a:lstStyle/>
          <a:p>
            <a:r>
              <a:rPr lang="en-US" sz="1400" b="1" dirty="0">
                <a:solidFill>
                  <a:srgbClr val="0070C0"/>
                </a:solidFill>
              </a:rPr>
              <a:t>Use-Case Of Google Cloud </a:t>
            </a:r>
            <a:r>
              <a:rPr lang="en-US" sz="1400" b="1" dirty="0" smtClean="0">
                <a:solidFill>
                  <a:srgbClr val="0070C0"/>
                </a:solidFill>
              </a:rPr>
              <a:t>Functions (</a:t>
            </a:r>
            <a:r>
              <a:rPr lang="en-US" sz="1400" b="1" dirty="0" err="1" smtClean="0">
                <a:solidFill>
                  <a:srgbClr val="0070C0"/>
                </a:solidFill>
              </a:rPr>
              <a:t>Cont’s</a:t>
            </a:r>
            <a:r>
              <a:rPr lang="en-US" sz="1400" b="1" dirty="0" smtClean="0">
                <a:solidFill>
                  <a:srgbClr val="0070C0"/>
                </a:solidFill>
              </a:rPr>
              <a:t>)</a:t>
            </a:r>
            <a:endParaRPr lang="en-US" sz="1400" b="1" dirty="0">
              <a:solidFill>
                <a:srgbClr val="0070C0"/>
              </a:solidFill>
            </a:endParaRPr>
          </a:p>
        </p:txBody>
      </p:sp>
      <p:sp>
        <p:nvSpPr>
          <p:cNvPr id="10" name="Rectangle 9"/>
          <p:cNvSpPr/>
          <p:nvPr/>
        </p:nvSpPr>
        <p:spPr>
          <a:xfrm>
            <a:off x="4787845" y="691936"/>
            <a:ext cx="4145140" cy="1815882"/>
          </a:xfrm>
          <a:prstGeom prst="rect">
            <a:avLst/>
          </a:prstGeom>
        </p:spPr>
        <p:txBody>
          <a:bodyPr wrap="square">
            <a:spAutoFit/>
          </a:bodyPr>
          <a:lstStyle/>
          <a:p>
            <a:pPr algn="just"/>
            <a:r>
              <a:rPr lang="en-US" sz="1400" dirty="0"/>
              <a:t>1.) Integrate with third-party services and APIs: Cloud Functions can be used by a customer to surface their own </a:t>
            </a:r>
            <a:r>
              <a:rPr lang="en-US" sz="1400" dirty="0" err="1"/>
              <a:t>microservices</a:t>
            </a:r>
            <a:r>
              <a:rPr lang="en-US" sz="1400" dirty="0"/>
              <a:t> via HTTP APIs or integrate with third-party services that offer </a:t>
            </a:r>
            <a:r>
              <a:rPr lang="en-US" sz="1400" dirty="0" err="1"/>
              <a:t>webhook</a:t>
            </a:r>
            <a:r>
              <a:rPr lang="en-US" sz="1400" dirty="0"/>
              <a:t> integrations to quickly extend the application with powerful capabilities such as sending a confirmation email after a successful Stripe payment or responding to </a:t>
            </a:r>
            <a:r>
              <a:rPr lang="en-US" sz="1400" dirty="0" err="1"/>
              <a:t>Twilio</a:t>
            </a:r>
            <a:r>
              <a:rPr lang="en-US" sz="1400" dirty="0"/>
              <a:t> text message events.</a:t>
            </a:r>
          </a:p>
        </p:txBody>
      </p:sp>
      <p:pic>
        <p:nvPicPr>
          <p:cNvPr id="9" name="Picture 8"/>
          <p:cNvPicPr>
            <a:picLocks noChangeAspect="1"/>
          </p:cNvPicPr>
          <p:nvPr/>
        </p:nvPicPr>
        <p:blipFill>
          <a:blip r:embed="rId4"/>
          <a:stretch>
            <a:fillRect/>
          </a:stretch>
        </p:blipFill>
        <p:spPr>
          <a:xfrm>
            <a:off x="4686625" y="2662508"/>
            <a:ext cx="4402895" cy="1031535"/>
          </a:xfrm>
          <a:prstGeom prst="rect">
            <a:avLst/>
          </a:prstGeom>
        </p:spPr>
      </p:pic>
    </p:spTree>
    <p:extLst>
      <p:ext uri="{BB962C8B-B14F-4D97-AF65-F5344CB8AC3E}">
        <p14:creationId xmlns:p14="http://schemas.microsoft.com/office/powerpoint/2010/main" val="37626621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8" name="Rectangle 7"/>
          <p:cNvSpPr/>
          <p:nvPr/>
        </p:nvSpPr>
        <p:spPr>
          <a:xfrm>
            <a:off x="0" y="538047"/>
            <a:ext cx="3489545" cy="307777"/>
          </a:xfrm>
          <a:prstGeom prst="rect">
            <a:avLst/>
          </a:prstGeom>
        </p:spPr>
        <p:txBody>
          <a:bodyPr wrap="none">
            <a:spAutoFit/>
          </a:bodyPr>
          <a:lstStyle/>
          <a:p>
            <a:r>
              <a:rPr lang="en-US" sz="1400" b="1" dirty="0">
                <a:solidFill>
                  <a:srgbClr val="0070C0"/>
                </a:solidFill>
              </a:rPr>
              <a:t>Use-Case Of Google Cloud </a:t>
            </a:r>
            <a:r>
              <a:rPr lang="en-US" sz="1400" b="1" dirty="0" smtClean="0">
                <a:solidFill>
                  <a:srgbClr val="0070C0"/>
                </a:solidFill>
              </a:rPr>
              <a:t>Functions (</a:t>
            </a:r>
            <a:r>
              <a:rPr lang="en-US" sz="1400" b="1" dirty="0" err="1" smtClean="0">
                <a:solidFill>
                  <a:srgbClr val="0070C0"/>
                </a:solidFill>
              </a:rPr>
              <a:t>Cont’s</a:t>
            </a:r>
            <a:r>
              <a:rPr lang="en-US" sz="1400" b="1" dirty="0" smtClean="0">
                <a:solidFill>
                  <a:srgbClr val="0070C0"/>
                </a:solidFill>
              </a:rPr>
              <a:t>)</a:t>
            </a:r>
            <a:endParaRPr lang="en-US" sz="1400" b="1" dirty="0">
              <a:solidFill>
                <a:srgbClr val="0070C0"/>
              </a:solidFill>
            </a:endParaRPr>
          </a:p>
        </p:txBody>
      </p:sp>
      <p:sp>
        <p:nvSpPr>
          <p:cNvPr id="9" name="Rectangle 8"/>
          <p:cNvSpPr/>
          <p:nvPr/>
        </p:nvSpPr>
        <p:spPr>
          <a:xfrm>
            <a:off x="160786" y="764587"/>
            <a:ext cx="4145140" cy="3108543"/>
          </a:xfrm>
          <a:prstGeom prst="rect">
            <a:avLst/>
          </a:prstGeom>
        </p:spPr>
        <p:txBody>
          <a:bodyPr wrap="square">
            <a:spAutoFit/>
          </a:bodyPr>
          <a:lstStyle/>
          <a:p>
            <a:pPr algn="just"/>
            <a:r>
              <a:rPr lang="en-US" sz="1400" dirty="0"/>
              <a:t>2.) </a:t>
            </a:r>
            <a:r>
              <a:rPr lang="en-US" sz="1400" dirty="0" err="1"/>
              <a:t>Serverless</a:t>
            </a:r>
            <a:r>
              <a:rPr lang="en-US" sz="1400" dirty="0"/>
              <a:t> mobile back ends: It can be used directly from Firebase to extend application functionality without spinning up a server. Customers can run their code in response to user actions, analytics, and authentication events to keep their users engaged with event-based notifications and offload CPU- and networking-intensive tasks to Google Cloud.</a:t>
            </a:r>
          </a:p>
          <a:p>
            <a:pPr algn="just"/>
            <a:endParaRPr lang="en-US" sz="1400" dirty="0"/>
          </a:p>
          <a:p>
            <a:pPr algn="just"/>
            <a:r>
              <a:rPr lang="en-US" sz="1400" dirty="0"/>
              <a:t>3.) </a:t>
            </a:r>
            <a:r>
              <a:rPr lang="en-US" sz="1400" dirty="0" err="1"/>
              <a:t>Serverless</a:t>
            </a:r>
            <a:r>
              <a:rPr lang="en-US" sz="1400" dirty="0"/>
              <a:t> </a:t>
            </a:r>
            <a:r>
              <a:rPr lang="en-US" sz="1400" dirty="0" err="1"/>
              <a:t>IoT</a:t>
            </a:r>
            <a:r>
              <a:rPr lang="en-US" sz="1400" dirty="0"/>
              <a:t> back ends: Google Cloud Functions can be used with Cloud </a:t>
            </a:r>
            <a:r>
              <a:rPr lang="en-US" sz="1400" dirty="0" err="1"/>
              <a:t>IoT</a:t>
            </a:r>
            <a:r>
              <a:rPr lang="en-US" sz="1400" dirty="0"/>
              <a:t> Core and other fully managed services to build back ends for </a:t>
            </a:r>
            <a:r>
              <a:rPr lang="en-US" sz="1400" dirty="0" err="1"/>
              <a:t>IoT</a:t>
            </a:r>
            <a:r>
              <a:rPr lang="en-US" sz="1400" dirty="0"/>
              <a:t> device telemetry data collection, real-time processing, and analysis. It allows users to apply custom logic to each event as it arrives.</a:t>
            </a:r>
          </a:p>
        </p:txBody>
      </p:sp>
      <p:pic>
        <p:nvPicPr>
          <p:cNvPr id="44034" name="Picture 2" descr="serverless IoT back e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73130"/>
            <a:ext cx="4207303" cy="9853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466712" y="710934"/>
            <a:ext cx="4622808" cy="3970318"/>
          </a:xfrm>
          <a:prstGeom prst="rect">
            <a:avLst/>
          </a:prstGeom>
        </p:spPr>
        <p:txBody>
          <a:bodyPr wrap="square">
            <a:spAutoFit/>
          </a:bodyPr>
          <a:lstStyle/>
          <a:p>
            <a:pPr algn="just"/>
            <a:r>
              <a:rPr lang="en-US" sz="1400" dirty="0"/>
              <a:t>4.) Real-time file processing: It can be sued for executing code in response to changes in data. Cloud Functions can respond to events from Google Cloud services such as Cloud Storage, Pub/Sub, and Cloud </a:t>
            </a:r>
            <a:r>
              <a:rPr lang="en-US" sz="1400" dirty="0" err="1"/>
              <a:t>Firestore</a:t>
            </a:r>
            <a:r>
              <a:rPr lang="en-US" sz="1400" dirty="0"/>
              <a:t> to process files immediately after upload and generate thumbnails from image uploads, process logs, validate content, transcode videos, validate aggregate, and filter data in real-time.</a:t>
            </a:r>
          </a:p>
          <a:p>
            <a:pPr algn="just"/>
            <a:endParaRPr lang="en-US" sz="1400" dirty="0"/>
          </a:p>
          <a:p>
            <a:pPr algn="just"/>
            <a:r>
              <a:rPr lang="en-US" sz="1400" dirty="0"/>
              <a:t>5.) Real-time stream processing: Use Cloud Functions to respond to events from Pub/Sub to process, transform, and enrich streaming data in transaction processing, click-stream analysis, application activity tracking, </a:t>
            </a:r>
            <a:r>
              <a:rPr lang="en-US" sz="1400" dirty="0" err="1"/>
              <a:t>IoT</a:t>
            </a:r>
            <a:r>
              <a:rPr lang="en-US" sz="1400" dirty="0"/>
              <a:t> device telemetry, and other types of applications.</a:t>
            </a:r>
          </a:p>
          <a:p>
            <a:pPr algn="just"/>
            <a:endParaRPr lang="en-US" sz="1400" dirty="0"/>
          </a:p>
          <a:p>
            <a:pPr algn="just"/>
            <a:r>
              <a:rPr lang="en-US" sz="1400" dirty="0"/>
              <a:t>6.) Video and image analysis: Use Cloud Functions with Video Intelligence API and Cloud Vision API to retrieve relevant information from videos and images, enabling you to search, discover, and derive insight from your media content.</a:t>
            </a:r>
          </a:p>
        </p:txBody>
      </p:sp>
    </p:spTree>
    <p:extLst>
      <p:ext uri="{BB962C8B-B14F-4D97-AF65-F5344CB8AC3E}">
        <p14:creationId xmlns:p14="http://schemas.microsoft.com/office/powerpoint/2010/main" val="11721443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pic>
        <p:nvPicPr>
          <p:cNvPr id="2" name="Picture 1"/>
          <p:cNvPicPr>
            <a:picLocks noChangeAspect="1"/>
          </p:cNvPicPr>
          <p:nvPr/>
        </p:nvPicPr>
        <p:blipFill>
          <a:blip r:embed="rId3"/>
          <a:stretch>
            <a:fillRect/>
          </a:stretch>
        </p:blipFill>
        <p:spPr>
          <a:xfrm>
            <a:off x="0" y="719046"/>
            <a:ext cx="4797083" cy="1896589"/>
          </a:xfrm>
          <a:prstGeom prst="rect">
            <a:avLst/>
          </a:prstGeom>
        </p:spPr>
      </p:pic>
      <p:sp>
        <p:nvSpPr>
          <p:cNvPr id="8" name="Rectangle 7"/>
          <p:cNvSpPr/>
          <p:nvPr/>
        </p:nvSpPr>
        <p:spPr>
          <a:xfrm>
            <a:off x="4582430" y="614833"/>
            <a:ext cx="4561570" cy="2308324"/>
          </a:xfrm>
          <a:prstGeom prst="rect">
            <a:avLst/>
          </a:prstGeom>
        </p:spPr>
        <p:txBody>
          <a:bodyPr wrap="square">
            <a:spAutoFit/>
          </a:bodyPr>
          <a:lstStyle/>
          <a:p>
            <a:pPr algn="just"/>
            <a:r>
              <a:rPr lang="en-US" b="1" dirty="0">
                <a:solidFill>
                  <a:srgbClr val="0070C0"/>
                </a:solidFill>
              </a:rPr>
              <a:t>Events, Triggers &amp; Event Data</a:t>
            </a:r>
          </a:p>
          <a:p>
            <a:pPr marL="285750" indent="-285750" algn="just">
              <a:buFont typeface="Arial" panose="020B0604020202020204" pitchFamily="34" charset="0"/>
              <a:buChar char="•"/>
            </a:pPr>
            <a:r>
              <a:rPr lang="en-US" sz="1200" dirty="0"/>
              <a:t>Events: They occur in Google Cloud Platform Services like File Uploaded to Storage, a Message published to a queue, Direct HTTP Invocation, etc. Currently, Google Cloud Functions support events from the following providers- HTTP, Cloud Storage, Cloud </a:t>
            </a:r>
            <a:r>
              <a:rPr lang="en-US" sz="1200" dirty="0" err="1"/>
              <a:t>Firestore</a:t>
            </a:r>
            <a:r>
              <a:rPr lang="en-US" sz="1200" dirty="0"/>
              <a:t>, Pub/Sub, Firebase, and </a:t>
            </a:r>
            <a:r>
              <a:rPr lang="en-US" sz="1200" dirty="0" err="1"/>
              <a:t>Stackdriver</a:t>
            </a:r>
            <a:r>
              <a:rPr lang="en-US" sz="1200" dirty="0"/>
              <a:t>.</a:t>
            </a:r>
          </a:p>
          <a:p>
            <a:pPr marL="285750" indent="-285750" algn="just">
              <a:buFont typeface="Arial" panose="020B0604020202020204" pitchFamily="34" charset="0"/>
              <a:buChar char="•"/>
            </a:pPr>
            <a:r>
              <a:rPr lang="en-US" sz="1200" dirty="0"/>
              <a:t>Triggers: Users can choose to respond to events via a Trigger. It can be referred to as an event with the data associated with the event.</a:t>
            </a:r>
          </a:p>
          <a:p>
            <a:pPr marL="285750" indent="-285750" algn="just">
              <a:buFont typeface="Arial" panose="020B0604020202020204" pitchFamily="34" charset="0"/>
              <a:buChar char="•"/>
            </a:pPr>
            <a:r>
              <a:rPr lang="en-US" sz="1200" dirty="0"/>
              <a:t>Event Date: This is the data that is passed to the Cloud Function when the event trigger results in function execution</a:t>
            </a:r>
            <a:r>
              <a:rPr lang="en-US" dirty="0"/>
              <a:t>.</a:t>
            </a:r>
          </a:p>
        </p:txBody>
      </p:sp>
      <p:pic>
        <p:nvPicPr>
          <p:cNvPr id="3" name="Picture 2"/>
          <p:cNvPicPr>
            <a:picLocks noChangeAspect="1"/>
          </p:cNvPicPr>
          <p:nvPr/>
        </p:nvPicPr>
        <p:blipFill>
          <a:blip r:embed="rId4"/>
          <a:stretch>
            <a:fillRect/>
          </a:stretch>
        </p:blipFill>
        <p:spPr>
          <a:xfrm>
            <a:off x="5503106" y="2923157"/>
            <a:ext cx="2720218" cy="2125171"/>
          </a:xfrm>
          <a:prstGeom prst="rect">
            <a:avLst/>
          </a:prstGeom>
        </p:spPr>
      </p:pic>
    </p:spTree>
    <p:extLst>
      <p:ext uri="{BB962C8B-B14F-4D97-AF65-F5344CB8AC3E}">
        <p14:creationId xmlns:p14="http://schemas.microsoft.com/office/powerpoint/2010/main" val="33375747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26</a:t>
            </a:fld>
            <a:endParaRPr lang="en-US" dirty="0"/>
          </a:p>
        </p:txBody>
      </p:sp>
      <p:sp>
        <p:nvSpPr>
          <p:cNvPr id="5" name="Rectangle 4"/>
          <p:cNvSpPr/>
          <p:nvPr/>
        </p:nvSpPr>
        <p:spPr>
          <a:xfrm>
            <a:off x="488731" y="465396"/>
            <a:ext cx="2623603" cy="307777"/>
          </a:xfrm>
          <a:prstGeom prst="rect">
            <a:avLst/>
          </a:prstGeom>
        </p:spPr>
        <p:txBody>
          <a:bodyPr wrap="none">
            <a:spAutoFit/>
          </a:bodyPr>
          <a:lstStyle/>
          <a:p>
            <a:r>
              <a:rPr lang="en-US" sz="1400" b="1" dirty="0">
                <a:solidFill>
                  <a:srgbClr val="0070C0"/>
                </a:solidFill>
              </a:rPr>
              <a:t>Types Of Google Cloud Functions</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4761695" cy="4401205"/>
          </a:xfrm>
          <a:prstGeom prst="rect">
            <a:avLst/>
          </a:prstGeom>
        </p:spPr>
        <p:txBody>
          <a:bodyPr wrap="square">
            <a:spAutoFit/>
          </a:bodyPr>
          <a:lstStyle/>
          <a:p>
            <a:pPr algn="just"/>
            <a:r>
              <a:rPr lang="en-US" sz="1400" dirty="0"/>
              <a:t>Distinctly there are 2 types of Cloud functions: HTTP functions and Event-driven functions.</a:t>
            </a:r>
          </a:p>
          <a:p>
            <a:pPr algn="just"/>
            <a:endParaRPr lang="en-US" sz="1400" dirty="0"/>
          </a:p>
          <a:p>
            <a:pPr algn="just"/>
            <a:r>
              <a:rPr lang="en-US" sz="1400" dirty="0"/>
              <a:t>1.) HTTP Functions: They are invoked from standard HTTP Requests. These HTTP requests wait for the response and support handling of common HTTP request methods like GET, PUT, POST, DELETE, and OPTIONS. When users use cloud functions, a TLS certificate is automatically provisioned so that all HTTP functions can be invoked via a secure connection.</a:t>
            </a:r>
          </a:p>
          <a:p>
            <a:pPr algn="just"/>
            <a:endParaRPr lang="en-US" sz="1400" dirty="0"/>
          </a:p>
          <a:p>
            <a:pPr algn="just"/>
            <a:r>
              <a:rPr lang="en-US" sz="1400" dirty="0"/>
              <a:t>2.) Event-driven Functions: These functions are used to handle events from the Cloud infrastructure, such as messages on a Pub/Sub topic, or changes in a Cloud Storage bucket. There are 2 sub-types of event-driven functions:</a:t>
            </a:r>
          </a:p>
          <a:p>
            <a:pPr algn="just"/>
            <a:endParaRPr lang="en-US" sz="1400" dirty="0"/>
          </a:p>
          <a:p>
            <a:pPr algn="just"/>
            <a:r>
              <a:rPr lang="en-US" sz="1400" dirty="0"/>
              <a:t>Background functions: Functions written for the Node.js, Python, Go, and Java Cloud Functions runtimes are known as background functions.</a:t>
            </a:r>
          </a:p>
          <a:p>
            <a:pPr algn="just"/>
            <a:r>
              <a:rPr lang="en-US" sz="1400" dirty="0" err="1"/>
              <a:t>CloudEvent</a:t>
            </a:r>
            <a:r>
              <a:rPr lang="en-US" sz="1400" dirty="0"/>
              <a:t> functions: Functions written for the .NET Cloud Functions runtime are known as </a:t>
            </a:r>
            <a:r>
              <a:rPr lang="en-US" sz="1400" dirty="0" err="1"/>
              <a:t>CloudEvent</a:t>
            </a:r>
            <a:r>
              <a:rPr lang="en-US" sz="1400" dirty="0"/>
              <a:t> functions.</a:t>
            </a:r>
          </a:p>
        </p:txBody>
      </p:sp>
      <p:pic>
        <p:nvPicPr>
          <p:cNvPr id="2" name="Picture 1"/>
          <p:cNvPicPr>
            <a:picLocks noChangeAspect="1"/>
          </p:cNvPicPr>
          <p:nvPr/>
        </p:nvPicPr>
        <p:blipFill>
          <a:blip r:embed="rId3"/>
          <a:stretch>
            <a:fillRect/>
          </a:stretch>
        </p:blipFill>
        <p:spPr>
          <a:xfrm>
            <a:off x="5383161" y="2097989"/>
            <a:ext cx="3304253" cy="1449151"/>
          </a:xfrm>
          <a:prstGeom prst="rect">
            <a:avLst/>
          </a:prstGeom>
        </p:spPr>
      </p:pic>
    </p:spTree>
    <p:extLst>
      <p:ext uri="{BB962C8B-B14F-4D97-AF65-F5344CB8AC3E}">
        <p14:creationId xmlns:p14="http://schemas.microsoft.com/office/powerpoint/2010/main" val="38454517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6444" y="1075927"/>
            <a:ext cx="8641079" cy="3676650"/>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27</a:t>
            </a:fld>
            <a:endParaRPr lang="en-US" dirty="0"/>
          </a:p>
        </p:txBody>
      </p:sp>
      <p:sp>
        <p:nvSpPr>
          <p:cNvPr id="5" name="Rectangle 4"/>
          <p:cNvSpPr/>
          <p:nvPr/>
        </p:nvSpPr>
        <p:spPr>
          <a:xfrm>
            <a:off x="338655" y="306036"/>
            <a:ext cx="3838238" cy="523220"/>
          </a:xfrm>
          <a:prstGeom prst="rect">
            <a:avLst/>
          </a:prstGeom>
        </p:spPr>
        <p:txBody>
          <a:bodyPr wrap="square">
            <a:spAutoFit/>
          </a:bodyPr>
          <a:lstStyle/>
          <a:p>
            <a:r>
              <a:rPr lang="en-US" sz="1400" b="1" dirty="0">
                <a:solidFill>
                  <a:srgbClr val="0070C0"/>
                </a:solidFill>
              </a:rPr>
              <a:t>Create &amp; Deploy a Cloud Function using Google Cloud Console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1075927"/>
            <a:ext cx="3340209" cy="3108543"/>
          </a:xfrm>
          <a:prstGeom prst="rect">
            <a:avLst/>
          </a:prstGeom>
        </p:spPr>
        <p:txBody>
          <a:bodyPr wrap="square">
            <a:spAutoFit/>
          </a:bodyPr>
          <a:lstStyle/>
          <a:p>
            <a:pPr algn="just"/>
            <a:r>
              <a:rPr lang="en-US" sz="1400" dirty="0"/>
              <a:t>Now that we have understood what Google Cloud Functions are, let’s look at the steps to create our first cloud function using the GCP console.</a:t>
            </a:r>
          </a:p>
          <a:p>
            <a:pPr algn="just"/>
            <a:endParaRPr lang="en-US" sz="1400" dirty="0"/>
          </a:p>
          <a:p>
            <a:pPr algn="just"/>
            <a:r>
              <a:rPr lang="en-US" sz="1400" dirty="0"/>
              <a:t>Note: To perform the steps you will require a Google Cloud Account. So make sure you create one in case you are a new user.</a:t>
            </a:r>
          </a:p>
          <a:p>
            <a:pPr algn="just"/>
            <a:endParaRPr lang="en-US" sz="1400" dirty="0"/>
          </a:p>
          <a:p>
            <a:pPr algn="just"/>
            <a:r>
              <a:rPr lang="en-US" sz="1400" dirty="0"/>
              <a:t>Step 1: Navigate to Google Cloud Console and log in with your registered Email ID.</a:t>
            </a:r>
          </a:p>
          <a:p>
            <a:pPr algn="just"/>
            <a:endParaRPr lang="en-US" sz="1400" dirty="0"/>
          </a:p>
          <a:p>
            <a:pPr algn="just"/>
            <a:r>
              <a:rPr lang="en-US" sz="1400" dirty="0"/>
              <a:t>Step 2: In the console, click the Navigation menu and click on Cloud Functions.</a:t>
            </a:r>
          </a:p>
        </p:txBody>
      </p:sp>
    </p:spTree>
    <p:extLst>
      <p:ext uri="{BB962C8B-B14F-4D97-AF65-F5344CB8AC3E}">
        <p14:creationId xmlns:p14="http://schemas.microsoft.com/office/powerpoint/2010/main" val="32367543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28</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2" name="Rectangle 1"/>
          <p:cNvSpPr/>
          <p:nvPr/>
        </p:nvSpPr>
        <p:spPr>
          <a:xfrm>
            <a:off x="207136" y="441421"/>
            <a:ext cx="3213829" cy="369332"/>
          </a:xfrm>
          <a:prstGeom prst="rect">
            <a:avLst/>
          </a:prstGeom>
        </p:spPr>
        <p:txBody>
          <a:bodyPr wrap="none">
            <a:spAutoFit/>
          </a:bodyPr>
          <a:lstStyle/>
          <a:p>
            <a:r>
              <a:rPr lang="en-US" dirty="0"/>
              <a:t>Step 3: Click on Create Function.</a:t>
            </a:r>
          </a:p>
        </p:txBody>
      </p:sp>
      <p:pic>
        <p:nvPicPr>
          <p:cNvPr id="3" name="Picture 2"/>
          <p:cNvPicPr>
            <a:picLocks noChangeAspect="1"/>
          </p:cNvPicPr>
          <p:nvPr/>
        </p:nvPicPr>
        <p:blipFill>
          <a:blip r:embed="rId3"/>
          <a:stretch>
            <a:fillRect/>
          </a:stretch>
        </p:blipFill>
        <p:spPr>
          <a:xfrm>
            <a:off x="207136" y="810753"/>
            <a:ext cx="3969757" cy="2100157"/>
          </a:xfrm>
          <a:prstGeom prst="rect">
            <a:avLst/>
          </a:prstGeom>
        </p:spPr>
      </p:pic>
      <p:sp>
        <p:nvSpPr>
          <p:cNvPr id="8" name="Rectangle 7"/>
          <p:cNvSpPr/>
          <p:nvPr/>
        </p:nvSpPr>
        <p:spPr>
          <a:xfrm>
            <a:off x="207136" y="2571750"/>
            <a:ext cx="4572000" cy="1754326"/>
          </a:xfrm>
          <a:prstGeom prst="rect">
            <a:avLst/>
          </a:prstGeom>
        </p:spPr>
        <p:txBody>
          <a:bodyPr>
            <a:spAutoFit/>
          </a:bodyPr>
          <a:lstStyle/>
          <a:p>
            <a:r>
              <a:rPr lang="en-US" dirty="0"/>
              <a:t>Step 4: Enter the following values and click Save.</a:t>
            </a:r>
          </a:p>
          <a:p>
            <a:endParaRPr lang="en-US" dirty="0"/>
          </a:p>
          <a:p>
            <a:r>
              <a:rPr lang="en-US" dirty="0"/>
              <a:t>Function Name: </a:t>
            </a:r>
            <a:r>
              <a:rPr lang="en-US" dirty="0" err="1"/>
              <a:t>GCPFunction</a:t>
            </a:r>
            <a:endParaRPr lang="en-US" dirty="0"/>
          </a:p>
          <a:p>
            <a:r>
              <a:rPr lang="en-US" dirty="0"/>
              <a:t>Region: us-central1</a:t>
            </a:r>
          </a:p>
          <a:p>
            <a:r>
              <a:rPr lang="en-US" dirty="0"/>
              <a:t>Trigger: HTTP</a:t>
            </a:r>
          </a:p>
        </p:txBody>
      </p:sp>
      <p:pic>
        <p:nvPicPr>
          <p:cNvPr id="9" name="Picture 8"/>
          <p:cNvPicPr>
            <a:picLocks noChangeAspect="1"/>
          </p:cNvPicPr>
          <p:nvPr/>
        </p:nvPicPr>
        <p:blipFill>
          <a:blip r:embed="rId4"/>
          <a:stretch>
            <a:fillRect/>
          </a:stretch>
        </p:blipFill>
        <p:spPr>
          <a:xfrm>
            <a:off x="4779136" y="894551"/>
            <a:ext cx="2999453" cy="3431525"/>
          </a:xfrm>
          <a:prstGeom prst="rect">
            <a:avLst/>
          </a:prstGeom>
        </p:spPr>
      </p:pic>
    </p:spTree>
    <p:extLst>
      <p:ext uri="{BB962C8B-B14F-4D97-AF65-F5344CB8AC3E}">
        <p14:creationId xmlns:p14="http://schemas.microsoft.com/office/powerpoint/2010/main" val="25230298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29</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2" name="Rectangle 1"/>
          <p:cNvSpPr/>
          <p:nvPr/>
        </p:nvSpPr>
        <p:spPr>
          <a:xfrm>
            <a:off x="338874" y="465926"/>
            <a:ext cx="2163926" cy="369332"/>
          </a:xfrm>
          <a:prstGeom prst="rect">
            <a:avLst/>
          </a:prstGeom>
        </p:spPr>
        <p:txBody>
          <a:bodyPr wrap="none">
            <a:spAutoFit/>
          </a:bodyPr>
          <a:lstStyle/>
          <a:p>
            <a:r>
              <a:rPr lang="en-US" dirty="0"/>
              <a:t>Step 5: Click on Next.</a:t>
            </a:r>
          </a:p>
        </p:txBody>
      </p:sp>
      <p:pic>
        <p:nvPicPr>
          <p:cNvPr id="3" name="Picture 2"/>
          <p:cNvPicPr>
            <a:picLocks noChangeAspect="1"/>
          </p:cNvPicPr>
          <p:nvPr/>
        </p:nvPicPr>
        <p:blipFill>
          <a:blip r:embed="rId3"/>
          <a:stretch>
            <a:fillRect/>
          </a:stretch>
        </p:blipFill>
        <p:spPr>
          <a:xfrm>
            <a:off x="338874" y="975241"/>
            <a:ext cx="3180764" cy="2429506"/>
          </a:xfrm>
          <a:prstGeom prst="rect">
            <a:avLst/>
          </a:prstGeom>
        </p:spPr>
      </p:pic>
      <p:sp>
        <p:nvSpPr>
          <p:cNvPr id="9" name="Rectangle 8"/>
          <p:cNvSpPr/>
          <p:nvPr/>
        </p:nvSpPr>
        <p:spPr>
          <a:xfrm>
            <a:off x="337409" y="3613196"/>
            <a:ext cx="3053400" cy="276999"/>
          </a:xfrm>
          <a:prstGeom prst="rect">
            <a:avLst/>
          </a:prstGeom>
        </p:spPr>
        <p:txBody>
          <a:bodyPr wrap="none">
            <a:spAutoFit/>
          </a:bodyPr>
          <a:lstStyle/>
          <a:p>
            <a:r>
              <a:rPr lang="en-US" sz="1200" dirty="0" smtClean="0">
                <a:solidFill>
                  <a:srgbClr val="0070C0"/>
                </a:solidFill>
              </a:rPr>
              <a:t>Variables, Networking and </a:t>
            </a:r>
            <a:r>
              <a:rPr lang="en-US" sz="1200" dirty="0" err="1" smtClean="0">
                <a:solidFill>
                  <a:srgbClr val="0070C0"/>
                </a:solidFill>
              </a:rPr>
              <a:t>Adventage</a:t>
            </a:r>
            <a:r>
              <a:rPr lang="en-US" sz="1200" dirty="0" smtClean="0">
                <a:solidFill>
                  <a:srgbClr val="0070C0"/>
                </a:solidFill>
              </a:rPr>
              <a:t> Settings</a:t>
            </a:r>
            <a:endParaRPr lang="en-US" sz="1200" dirty="0">
              <a:solidFill>
                <a:srgbClr val="0070C0"/>
              </a:solidFill>
            </a:endParaRPr>
          </a:p>
        </p:txBody>
      </p:sp>
      <p:sp>
        <p:nvSpPr>
          <p:cNvPr id="10" name="Rectangle 9"/>
          <p:cNvSpPr/>
          <p:nvPr/>
        </p:nvSpPr>
        <p:spPr>
          <a:xfrm>
            <a:off x="3720904" y="425901"/>
            <a:ext cx="4572000" cy="646331"/>
          </a:xfrm>
          <a:prstGeom prst="rect">
            <a:avLst/>
          </a:prstGeom>
        </p:spPr>
        <p:txBody>
          <a:bodyPr>
            <a:spAutoFit/>
          </a:bodyPr>
          <a:lstStyle/>
          <a:p>
            <a:r>
              <a:rPr lang="en-US" dirty="0"/>
              <a:t>Step 6: Next step is to deploy the function. Leave the default details and click on Deploy.</a:t>
            </a:r>
          </a:p>
        </p:txBody>
      </p:sp>
      <p:pic>
        <p:nvPicPr>
          <p:cNvPr id="11" name="Picture 10"/>
          <p:cNvPicPr>
            <a:picLocks noChangeAspect="1"/>
          </p:cNvPicPr>
          <p:nvPr/>
        </p:nvPicPr>
        <p:blipFill>
          <a:blip r:embed="rId4"/>
          <a:stretch>
            <a:fillRect/>
          </a:stretch>
        </p:blipFill>
        <p:spPr>
          <a:xfrm>
            <a:off x="3834581" y="1083895"/>
            <a:ext cx="3962400" cy="1721941"/>
          </a:xfrm>
          <a:prstGeom prst="rect">
            <a:avLst/>
          </a:prstGeom>
        </p:spPr>
      </p:pic>
      <p:sp>
        <p:nvSpPr>
          <p:cNvPr id="12" name="Rectangle 11"/>
          <p:cNvSpPr/>
          <p:nvPr/>
        </p:nvSpPr>
        <p:spPr>
          <a:xfrm>
            <a:off x="3720904" y="2792234"/>
            <a:ext cx="4572000" cy="646331"/>
          </a:xfrm>
          <a:prstGeom prst="rect">
            <a:avLst/>
          </a:prstGeom>
        </p:spPr>
        <p:txBody>
          <a:bodyPr>
            <a:spAutoFit/>
          </a:bodyPr>
          <a:lstStyle/>
          <a:p>
            <a:r>
              <a:rPr lang="en-US" dirty="0"/>
              <a:t>Step 7: You can see the Google Cloud Function is deployed successfully.</a:t>
            </a:r>
          </a:p>
        </p:txBody>
      </p:sp>
      <p:pic>
        <p:nvPicPr>
          <p:cNvPr id="13" name="Picture 12"/>
          <p:cNvPicPr>
            <a:picLocks noChangeAspect="1"/>
          </p:cNvPicPr>
          <p:nvPr/>
        </p:nvPicPr>
        <p:blipFill>
          <a:blip r:embed="rId5"/>
          <a:stretch>
            <a:fillRect/>
          </a:stretch>
        </p:blipFill>
        <p:spPr>
          <a:xfrm>
            <a:off x="4029075" y="3531414"/>
            <a:ext cx="2428875" cy="571500"/>
          </a:xfrm>
          <a:prstGeom prst="rect">
            <a:avLst/>
          </a:prstGeom>
        </p:spPr>
      </p:pic>
    </p:spTree>
    <p:extLst>
      <p:ext uri="{BB962C8B-B14F-4D97-AF65-F5344CB8AC3E}">
        <p14:creationId xmlns:p14="http://schemas.microsoft.com/office/powerpoint/2010/main" val="9164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a:t>
            </a:fld>
            <a:endParaRPr lang="en-US" dirty="0"/>
          </a:p>
        </p:txBody>
      </p:sp>
      <p:pic>
        <p:nvPicPr>
          <p:cNvPr id="5" name="Picture 4"/>
          <p:cNvPicPr>
            <a:picLocks noChangeAspect="1"/>
          </p:cNvPicPr>
          <p:nvPr/>
        </p:nvPicPr>
        <p:blipFill>
          <a:blip r:embed="rId3"/>
          <a:stretch>
            <a:fillRect/>
          </a:stretch>
        </p:blipFill>
        <p:spPr>
          <a:xfrm>
            <a:off x="234573" y="115904"/>
            <a:ext cx="2822693" cy="2182557"/>
          </a:xfrm>
          <a:prstGeom prst="rect">
            <a:avLst/>
          </a:prstGeom>
        </p:spPr>
      </p:pic>
      <p:sp>
        <p:nvSpPr>
          <p:cNvPr id="6" name="Rectangle 5"/>
          <p:cNvSpPr/>
          <p:nvPr/>
        </p:nvSpPr>
        <p:spPr>
          <a:xfrm>
            <a:off x="234573" y="2298461"/>
            <a:ext cx="2822693" cy="923330"/>
          </a:xfrm>
          <a:prstGeom prst="rect">
            <a:avLst/>
          </a:prstGeom>
        </p:spPr>
        <p:txBody>
          <a:bodyPr wrap="square">
            <a:spAutoFit/>
          </a:bodyPr>
          <a:lstStyle/>
          <a:p>
            <a:pPr algn="just"/>
            <a:r>
              <a:rPr lang="en-US" dirty="0"/>
              <a:t>IaaS are virtual </a:t>
            </a:r>
            <a:r>
              <a:rPr lang="en-US" b="1" dirty="0">
                <a:solidFill>
                  <a:srgbClr val="0070C0"/>
                </a:solidFill>
              </a:rPr>
              <a:t>Machines</a:t>
            </a:r>
            <a:r>
              <a:rPr lang="en-US" dirty="0"/>
              <a:t> or </a:t>
            </a:r>
            <a:r>
              <a:rPr lang="en-US" b="1" dirty="0">
                <a:solidFill>
                  <a:srgbClr val="0070C0"/>
                </a:solidFill>
              </a:rPr>
              <a:t>AWS EC2</a:t>
            </a:r>
            <a:r>
              <a:rPr lang="en-US" dirty="0"/>
              <a:t>, Storage or Networking. </a:t>
            </a:r>
          </a:p>
        </p:txBody>
      </p:sp>
      <p:sp>
        <p:nvSpPr>
          <p:cNvPr id="7" name="Rectangle 6"/>
          <p:cNvSpPr/>
          <p:nvPr/>
        </p:nvSpPr>
        <p:spPr>
          <a:xfrm>
            <a:off x="3057266" y="0"/>
            <a:ext cx="2822693" cy="369332"/>
          </a:xfrm>
          <a:prstGeom prst="rect">
            <a:avLst/>
          </a:prstGeom>
        </p:spPr>
        <p:txBody>
          <a:bodyPr wrap="square">
            <a:spAutoFit/>
          </a:bodyPr>
          <a:lstStyle/>
          <a:p>
            <a:pPr algn="just"/>
            <a:r>
              <a:rPr lang="en-US" dirty="0" smtClean="0"/>
              <a:t>virtual </a:t>
            </a:r>
            <a:r>
              <a:rPr lang="en-US" b="1" dirty="0" smtClean="0">
                <a:solidFill>
                  <a:srgbClr val="0070C0"/>
                </a:solidFill>
              </a:rPr>
              <a:t>Machines</a:t>
            </a:r>
            <a:endParaRPr lang="en-US" dirty="0"/>
          </a:p>
        </p:txBody>
      </p:sp>
      <p:sp>
        <p:nvSpPr>
          <p:cNvPr id="8" name="Rectangle 7"/>
          <p:cNvSpPr/>
          <p:nvPr/>
        </p:nvSpPr>
        <p:spPr>
          <a:xfrm>
            <a:off x="3172265" y="369332"/>
            <a:ext cx="4572000" cy="646331"/>
          </a:xfrm>
          <a:prstGeom prst="rect">
            <a:avLst/>
          </a:prstGeom>
        </p:spPr>
        <p:txBody>
          <a:bodyPr>
            <a:spAutoFit/>
          </a:bodyPr>
          <a:lstStyle/>
          <a:p>
            <a:r>
              <a:rPr lang="en-US" dirty="0"/>
              <a:t>Containers (Docker) vs Virtual Machines (VM): Pros, Cons, and Use Cases</a:t>
            </a:r>
          </a:p>
        </p:txBody>
      </p:sp>
      <p:sp>
        <p:nvSpPr>
          <p:cNvPr id="9" name="Rectangle 8"/>
          <p:cNvSpPr/>
          <p:nvPr/>
        </p:nvSpPr>
        <p:spPr>
          <a:xfrm>
            <a:off x="3593959" y="981611"/>
            <a:ext cx="5395296" cy="3139321"/>
          </a:xfrm>
          <a:prstGeom prst="rect">
            <a:avLst/>
          </a:prstGeom>
        </p:spPr>
        <p:txBody>
          <a:bodyPr wrap="square">
            <a:spAutoFit/>
          </a:bodyPr>
          <a:lstStyle/>
          <a:p>
            <a:r>
              <a:rPr lang="en-US" dirty="0"/>
              <a:t>Table of </a:t>
            </a:r>
            <a:r>
              <a:rPr lang="en-US" dirty="0" smtClean="0"/>
              <a:t>Contents:</a:t>
            </a:r>
            <a:endParaRPr lang="en-US" dirty="0"/>
          </a:p>
          <a:p>
            <a:pPr marL="742950" lvl="1" indent="-285750">
              <a:buFont typeface="Arial" panose="020B0604020202020204" pitchFamily="34" charset="0"/>
              <a:buChar char="•"/>
            </a:pPr>
            <a:r>
              <a:rPr lang="en-US" dirty="0"/>
              <a:t>Exploring Virtual Machines </a:t>
            </a:r>
          </a:p>
          <a:p>
            <a:pPr marL="742950" lvl="1" indent="-285750">
              <a:buFont typeface="Arial" panose="020B0604020202020204" pitchFamily="34" charset="0"/>
              <a:buChar char="•"/>
            </a:pPr>
            <a:r>
              <a:rPr lang="en-US" dirty="0"/>
              <a:t>Virtual Machine: Architecture and Benefits</a:t>
            </a:r>
          </a:p>
          <a:p>
            <a:pPr marL="742950" lvl="1" indent="-285750">
              <a:buFont typeface="Arial" panose="020B0604020202020204" pitchFamily="34" charset="0"/>
              <a:buChar char="•"/>
            </a:pPr>
            <a:r>
              <a:rPr lang="en-US" dirty="0"/>
              <a:t>Pros &amp; Cons of VMs</a:t>
            </a:r>
          </a:p>
          <a:p>
            <a:pPr marL="742950" lvl="1" indent="-285750">
              <a:buFont typeface="Arial" panose="020B0604020202020204" pitchFamily="34" charset="0"/>
              <a:buChar char="•"/>
            </a:pPr>
            <a:r>
              <a:rPr lang="en-US" dirty="0"/>
              <a:t>What Are Containers?</a:t>
            </a:r>
          </a:p>
          <a:p>
            <a:pPr marL="742950" lvl="1" indent="-285750">
              <a:buFont typeface="Arial" panose="020B0604020202020204" pitchFamily="34" charset="0"/>
              <a:buChar char="•"/>
            </a:pPr>
            <a:r>
              <a:rPr lang="en-US" dirty="0"/>
              <a:t>How Do Containers Work?</a:t>
            </a:r>
          </a:p>
          <a:p>
            <a:pPr marL="742950" lvl="1" indent="-285750">
              <a:buFont typeface="Arial" panose="020B0604020202020204" pitchFamily="34" charset="0"/>
              <a:buChar char="•"/>
            </a:pPr>
            <a:r>
              <a:rPr lang="en-US" dirty="0"/>
              <a:t>Pros &amp; Cons of Containers</a:t>
            </a:r>
          </a:p>
          <a:p>
            <a:pPr marL="742950" lvl="1" indent="-285750">
              <a:buFont typeface="Arial" panose="020B0604020202020204" pitchFamily="34" charset="0"/>
              <a:buChar char="•"/>
            </a:pPr>
            <a:r>
              <a:rPr lang="en-US" dirty="0"/>
              <a:t>Difference Between Physical Server and VM</a:t>
            </a:r>
          </a:p>
          <a:p>
            <a:pPr marL="742950" lvl="1" indent="-285750">
              <a:buFont typeface="Arial" panose="020B0604020202020204" pitchFamily="34" charset="0"/>
              <a:buChar char="•"/>
            </a:pPr>
            <a:r>
              <a:rPr lang="en-US" dirty="0"/>
              <a:t>Container (Docker) vs Virtual Machine (VM)</a:t>
            </a:r>
          </a:p>
          <a:p>
            <a:pPr marL="742950" lvl="1" indent="-285750">
              <a:buFont typeface="Arial" panose="020B0604020202020204" pitchFamily="34" charset="0"/>
              <a:buChar char="•"/>
            </a:pPr>
            <a:r>
              <a:rPr lang="en-US" dirty="0"/>
              <a:t>Conclusion: What is Better?</a:t>
            </a:r>
          </a:p>
          <a:p>
            <a:pPr marL="742950" lvl="1" indent="-285750">
              <a:buFont typeface="Arial" panose="020B0604020202020204" pitchFamily="34" charset="0"/>
              <a:buChar char="•"/>
            </a:pPr>
            <a:r>
              <a:rPr lang="en-US" dirty="0"/>
              <a:t>Frequently Asked Questions</a:t>
            </a:r>
          </a:p>
        </p:txBody>
      </p:sp>
    </p:spTree>
    <p:extLst>
      <p:ext uri="{BB962C8B-B14F-4D97-AF65-F5344CB8AC3E}">
        <p14:creationId xmlns:p14="http://schemas.microsoft.com/office/powerpoint/2010/main" val="29294331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30</a:t>
            </a:fld>
            <a:endParaRPr lang="en-US" dirty="0"/>
          </a:p>
        </p:txBody>
      </p:sp>
      <p:sp>
        <p:nvSpPr>
          <p:cNvPr id="5" name="Rectangle 4"/>
          <p:cNvSpPr/>
          <p:nvPr/>
        </p:nvSpPr>
        <p:spPr>
          <a:xfrm>
            <a:off x="303790" y="306036"/>
            <a:ext cx="3243196" cy="307777"/>
          </a:xfrm>
          <a:prstGeom prst="rect">
            <a:avLst/>
          </a:prstGeom>
        </p:spPr>
        <p:txBody>
          <a:bodyPr wrap="none">
            <a:spAutoFit/>
          </a:bodyPr>
          <a:lstStyle/>
          <a:p>
            <a:r>
              <a:rPr lang="en-US" sz="1400" b="1" dirty="0">
                <a:solidFill>
                  <a:srgbClr val="0070C0"/>
                </a:solidFill>
              </a:rPr>
              <a:t>Google App Engine </a:t>
            </a:r>
            <a:r>
              <a:rPr lang="en-US" sz="1400" b="1" dirty="0" smtClean="0">
                <a:solidFill>
                  <a:srgbClr val="0070C0"/>
                </a:solidFill>
              </a:rPr>
              <a:t>Environments(</a:t>
            </a:r>
            <a:r>
              <a:rPr lang="en-US" sz="1400" b="1" dirty="0" err="1" smtClean="0">
                <a:solidFill>
                  <a:srgbClr val="0070C0"/>
                </a:solidFill>
              </a:rPr>
              <a:t>Cons’t</a:t>
            </a:r>
            <a:r>
              <a:rPr lang="en-US" sz="1400" b="1" dirty="0" smtClean="0">
                <a:solidFill>
                  <a:srgbClr val="0070C0"/>
                </a:solidFill>
              </a:rPr>
              <a:t>)</a:t>
            </a:r>
            <a:endParaRPr lang="en-US" sz="1400" b="1" dirty="0">
              <a:solidFill>
                <a:srgbClr val="0070C0"/>
              </a:solidFill>
            </a:endParaRP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1754326"/>
          </a:xfrm>
          <a:prstGeom prst="rect">
            <a:avLst/>
          </a:prstGeom>
        </p:spPr>
        <p:txBody>
          <a:bodyPr wrap="square">
            <a:spAutoFit/>
          </a:bodyPr>
          <a:lstStyle/>
          <a:p>
            <a:pPr algn="just"/>
            <a:r>
              <a:rPr lang="en-US" dirty="0"/>
              <a:t>Google Cloud provides 2 environments to use App Engine, one is a standard environment with constrained environments and support for languages such as Python, Go, node.js.</a:t>
            </a:r>
          </a:p>
        </p:txBody>
      </p:sp>
      <p:pic>
        <p:nvPicPr>
          <p:cNvPr id="2" name="Picture 1"/>
          <p:cNvPicPr>
            <a:picLocks noChangeAspect="1"/>
          </p:cNvPicPr>
          <p:nvPr/>
        </p:nvPicPr>
        <p:blipFill>
          <a:blip r:embed="rId3"/>
          <a:stretch>
            <a:fillRect/>
          </a:stretch>
        </p:blipFill>
        <p:spPr>
          <a:xfrm>
            <a:off x="543733" y="2686859"/>
            <a:ext cx="3230204" cy="1817623"/>
          </a:xfrm>
          <a:prstGeom prst="rect">
            <a:avLst/>
          </a:prstGeom>
        </p:spPr>
      </p:pic>
      <p:sp>
        <p:nvSpPr>
          <p:cNvPr id="3" name="Rectangle 2"/>
          <p:cNvSpPr/>
          <p:nvPr/>
        </p:nvSpPr>
        <p:spPr>
          <a:xfrm>
            <a:off x="4171950" y="650062"/>
            <a:ext cx="4572000" cy="3970318"/>
          </a:xfrm>
          <a:prstGeom prst="rect">
            <a:avLst/>
          </a:prstGeom>
        </p:spPr>
        <p:txBody>
          <a:bodyPr>
            <a:spAutoFit/>
          </a:bodyPr>
          <a:lstStyle/>
          <a:p>
            <a:pPr algn="just"/>
            <a:r>
              <a:rPr lang="en-US" sz="1400" dirty="0"/>
              <a:t>1.) Standard Environment</a:t>
            </a:r>
          </a:p>
          <a:p>
            <a:pPr algn="just"/>
            <a:endParaRPr lang="en-US" sz="1400" dirty="0"/>
          </a:p>
          <a:p>
            <a:pPr algn="just"/>
            <a:r>
              <a:rPr lang="en-US" sz="1400" dirty="0"/>
              <a:t>It is based on the container which runs on the Google infrastructure. It provides users with the facility to easily build and deploy an application that runs under heavy load and a large amount of data. It supports the following languages: Python, JAVA, Node.js, Ruby, PHP, and Go.</a:t>
            </a:r>
          </a:p>
          <a:p>
            <a:pPr algn="just"/>
            <a:endParaRPr lang="en-US" sz="1400" dirty="0"/>
          </a:p>
          <a:p>
            <a:pPr algn="just"/>
            <a:r>
              <a:rPr lang="en-US" sz="1400" dirty="0"/>
              <a:t>Features of Standard Environment:</a:t>
            </a:r>
          </a:p>
          <a:p>
            <a:pPr algn="just"/>
            <a:endParaRPr lang="en-US" sz="1400" dirty="0"/>
          </a:p>
          <a:p>
            <a:pPr marL="285750" indent="-285750" algn="just">
              <a:buFont typeface="Arial" panose="020B0604020202020204" pitchFamily="34" charset="0"/>
              <a:buChar char="•"/>
            </a:pPr>
            <a:r>
              <a:rPr lang="en-US" sz="1400" dirty="0"/>
              <a:t>Persistent storage with queries, sorting, and transactions.</a:t>
            </a:r>
          </a:p>
          <a:p>
            <a:pPr marL="285750" indent="-285750" algn="just">
              <a:buFont typeface="Arial" panose="020B0604020202020204" pitchFamily="34" charset="0"/>
              <a:buChar char="•"/>
            </a:pPr>
            <a:r>
              <a:rPr lang="en-US" sz="1400" dirty="0"/>
              <a:t>Automatic scaling and load balancing.</a:t>
            </a:r>
          </a:p>
          <a:p>
            <a:pPr marL="285750" indent="-285750" algn="just">
              <a:buFont typeface="Arial" panose="020B0604020202020204" pitchFamily="34" charset="0"/>
              <a:buChar char="•"/>
            </a:pPr>
            <a:r>
              <a:rPr lang="en-US" sz="1400" dirty="0"/>
              <a:t>Asynchronous task queues for performing work outside the scope of a request.</a:t>
            </a:r>
          </a:p>
          <a:p>
            <a:pPr marL="285750" indent="-285750" algn="just">
              <a:buFont typeface="Arial" panose="020B0604020202020204" pitchFamily="34" charset="0"/>
              <a:buChar char="•"/>
            </a:pPr>
            <a:r>
              <a:rPr lang="en-US" sz="1400" dirty="0"/>
              <a:t>Scheduled tasks for triggering events at regular intervals or specific time intervals.</a:t>
            </a:r>
          </a:p>
          <a:p>
            <a:pPr marL="285750" indent="-285750" algn="just">
              <a:buFont typeface="Arial" panose="020B0604020202020204" pitchFamily="34" charset="0"/>
              <a:buChar char="•"/>
            </a:pPr>
            <a:r>
              <a:rPr lang="en-US" sz="1400" dirty="0"/>
              <a:t>Integration with other Google cloud services and APIs.</a:t>
            </a:r>
          </a:p>
        </p:txBody>
      </p:sp>
    </p:spTree>
    <p:extLst>
      <p:ext uri="{BB962C8B-B14F-4D97-AF65-F5344CB8AC3E}">
        <p14:creationId xmlns:p14="http://schemas.microsoft.com/office/powerpoint/2010/main" val="22914196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31</a:t>
            </a:fld>
            <a:endParaRPr lang="en-US" dirty="0"/>
          </a:p>
        </p:txBody>
      </p:sp>
      <p:sp>
        <p:nvSpPr>
          <p:cNvPr id="5" name="Rectangle 4"/>
          <p:cNvSpPr/>
          <p:nvPr/>
        </p:nvSpPr>
        <p:spPr>
          <a:xfrm>
            <a:off x="303790" y="437049"/>
            <a:ext cx="3243196" cy="307777"/>
          </a:xfrm>
          <a:prstGeom prst="rect">
            <a:avLst/>
          </a:prstGeom>
        </p:spPr>
        <p:txBody>
          <a:bodyPr wrap="none">
            <a:spAutoFit/>
          </a:bodyPr>
          <a:lstStyle/>
          <a:p>
            <a:r>
              <a:rPr lang="en-US" sz="1400" b="1" dirty="0">
                <a:solidFill>
                  <a:srgbClr val="0070C0"/>
                </a:solidFill>
              </a:rPr>
              <a:t>Google App Engine </a:t>
            </a:r>
            <a:r>
              <a:rPr lang="en-US" sz="1400" b="1" dirty="0" smtClean="0">
                <a:solidFill>
                  <a:srgbClr val="0070C0"/>
                </a:solidFill>
              </a:rPr>
              <a:t>Environments(</a:t>
            </a:r>
            <a:r>
              <a:rPr lang="en-US" sz="1400" b="1" dirty="0" err="1" smtClean="0">
                <a:solidFill>
                  <a:srgbClr val="0070C0"/>
                </a:solidFill>
              </a:rPr>
              <a:t>Cons’t</a:t>
            </a:r>
            <a:r>
              <a:rPr lang="en-US" sz="1400" b="1" dirty="0" smtClean="0">
                <a:solidFill>
                  <a:srgbClr val="0070C0"/>
                </a:solidFill>
              </a:rPr>
              <a:t>)</a:t>
            </a:r>
            <a:endParaRPr lang="en-US" sz="1400" b="1" dirty="0">
              <a:solidFill>
                <a:srgbClr val="0070C0"/>
              </a:solidFill>
            </a:endParaRP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303790" y="773173"/>
            <a:ext cx="3677367" cy="5047536"/>
          </a:xfrm>
          <a:prstGeom prst="rect">
            <a:avLst/>
          </a:prstGeom>
        </p:spPr>
        <p:txBody>
          <a:bodyPr wrap="square">
            <a:spAutoFit/>
          </a:bodyPr>
          <a:lstStyle/>
          <a:p>
            <a:pPr algn="just"/>
            <a:r>
              <a:rPr lang="en-US" sz="1400" dirty="0"/>
              <a:t>2.) Flexible Environment</a:t>
            </a:r>
          </a:p>
          <a:p>
            <a:pPr algn="just"/>
            <a:endParaRPr lang="en-US" sz="1400" dirty="0"/>
          </a:p>
          <a:p>
            <a:pPr algn="just"/>
            <a:r>
              <a:rPr lang="en-US" sz="1400" dirty="0"/>
              <a:t>App Engine Flexible Environment allows users to concentrate on writing code. Based on Google Compute Engine, it automatically scales the app up and down and along with it also balances the load. It allows users to customize their runtime and the operating system of their virtual machines using </a:t>
            </a:r>
            <a:r>
              <a:rPr lang="en-US" sz="1400" dirty="0" err="1"/>
              <a:t>Dockerfiles</a:t>
            </a:r>
            <a:r>
              <a:rPr lang="en-US" sz="1400" dirty="0"/>
              <a:t>.</a:t>
            </a:r>
          </a:p>
          <a:p>
            <a:pPr algn="just"/>
            <a:endParaRPr lang="en-US" sz="1400" dirty="0"/>
          </a:p>
          <a:p>
            <a:pPr algn="just"/>
            <a:r>
              <a:rPr lang="en-US" sz="1400" dirty="0">
                <a:solidFill>
                  <a:srgbClr val="0070C0"/>
                </a:solidFill>
              </a:rPr>
              <a:t>Features of Flexible Environment:</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dirty="0"/>
              <a:t>Infrastructure Customization: App Engine flexible environment instances are Compute Engine virtual machines, which implies that users can take advantage of custom libraries, use SSH for debugging, and deploy their own Docker containers.</a:t>
            </a:r>
          </a:p>
          <a:p>
            <a:pPr marL="285750" indent="-285750" algn="just">
              <a:buFont typeface="Arial" panose="020B0604020202020204" pitchFamily="34" charset="0"/>
              <a:buChar char="•"/>
            </a:pPr>
            <a:r>
              <a:rPr lang="en-US" sz="1400" dirty="0"/>
              <a:t>It is an open-source community.</a:t>
            </a:r>
          </a:p>
          <a:p>
            <a:pPr marL="285750" indent="-285750" algn="just">
              <a:buFont typeface="Arial" panose="020B0604020202020204" pitchFamily="34" charset="0"/>
              <a:buChar char="•"/>
            </a:pPr>
            <a:r>
              <a:rPr lang="en-US" sz="1400" dirty="0"/>
              <a:t>Native feature support: Features such as </a:t>
            </a:r>
            <a:r>
              <a:rPr lang="en-US" sz="1400" dirty="0" err="1"/>
              <a:t>microservices</a:t>
            </a:r>
            <a:r>
              <a:rPr lang="en-US" sz="1400" dirty="0"/>
              <a:t>, authorization, SQL and NoSQL databases, traffic splitting, logging, </a:t>
            </a:r>
            <a:r>
              <a:rPr lang="en-US" sz="1400" dirty="0" err="1"/>
              <a:t>etc</a:t>
            </a:r>
            <a:r>
              <a:rPr lang="en-US" sz="1400" dirty="0"/>
              <a:t> are natively supported.</a:t>
            </a:r>
          </a:p>
        </p:txBody>
      </p:sp>
      <p:sp>
        <p:nvSpPr>
          <p:cNvPr id="3" name="Rectangle 2"/>
          <p:cNvSpPr/>
          <p:nvPr/>
        </p:nvSpPr>
        <p:spPr>
          <a:xfrm>
            <a:off x="4171950" y="650062"/>
            <a:ext cx="4572000" cy="1600438"/>
          </a:xfrm>
          <a:prstGeom prst="rect">
            <a:avLst/>
          </a:prstGeom>
        </p:spPr>
        <p:txBody>
          <a:bodyPr>
            <a:spAutoFit/>
          </a:bodyPr>
          <a:lstStyle/>
          <a:p>
            <a:pPr algn="just"/>
            <a:r>
              <a:rPr lang="en-US" sz="1400" dirty="0"/>
              <a:t>1.) Scalable Mobile </a:t>
            </a:r>
            <a:r>
              <a:rPr lang="en-US" sz="1400" dirty="0" err="1"/>
              <a:t>Backends</a:t>
            </a:r>
            <a:r>
              <a:rPr lang="en-US" sz="1400" dirty="0"/>
              <a:t>: App Engine automatically scales the hosting environment for users who are building their first mobile application or looking to reach out to existing users via a mobile experience. It offers seamless integration with Firebase which provides an easy-to-use frontend mobile platform along with a scalable and reliable back end.</a:t>
            </a:r>
          </a:p>
        </p:txBody>
      </p:sp>
      <p:sp>
        <p:nvSpPr>
          <p:cNvPr id="8" name="Rectangle 7"/>
          <p:cNvSpPr/>
          <p:nvPr/>
        </p:nvSpPr>
        <p:spPr>
          <a:xfrm>
            <a:off x="4171950" y="383726"/>
            <a:ext cx="3002745" cy="307777"/>
          </a:xfrm>
          <a:prstGeom prst="rect">
            <a:avLst/>
          </a:prstGeom>
        </p:spPr>
        <p:txBody>
          <a:bodyPr wrap="none">
            <a:spAutoFit/>
          </a:bodyPr>
          <a:lstStyle/>
          <a:p>
            <a:r>
              <a:rPr lang="en-US" sz="1400" b="1" dirty="0">
                <a:solidFill>
                  <a:srgbClr val="0070C0"/>
                </a:solidFill>
              </a:rPr>
              <a:t>Google App Engine </a:t>
            </a:r>
            <a:r>
              <a:rPr lang="en-US" sz="1400" b="1" dirty="0" smtClean="0">
                <a:solidFill>
                  <a:srgbClr val="0070C0"/>
                </a:solidFill>
              </a:rPr>
              <a:t>Use-Cases (</a:t>
            </a:r>
            <a:r>
              <a:rPr lang="en-US" sz="1400" b="1" dirty="0" err="1" smtClean="0">
                <a:solidFill>
                  <a:srgbClr val="0070C0"/>
                </a:solidFill>
              </a:rPr>
              <a:t>Cons’t</a:t>
            </a:r>
            <a:r>
              <a:rPr lang="en-US" sz="1400" b="1" dirty="0" smtClean="0">
                <a:solidFill>
                  <a:srgbClr val="0070C0"/>
                </a:solidFill>
              </a:rPr>
              <a:t>)</a:t>
            </a:r>
            <a:endParaRPr lang="en-US" sz="1400" b="1" dirty="0">
              <a:solidFill>
                <a:srgbClr val="0070C0"/>
              </a:solidFill>
            </a:endParaRPr>
          </a:p>
        </p:txBody>
      </p:sp>
      <p:pic>
        <p:nvPicPr>
          <p:cNvPr id="9" name="Picture 8"/>
          <p:cNvPicPr>
            <a:picLocks noChangeAspect="1"/>
          </p:cNvPicPr>
          <p:nvPr/>
        </p:nvPicPr>
        <p:blipFill>
          <a:blip r:embed="rId3"/>
          <a:stretch>
            <a:fillRect/>
          </a:stretch>
        </p:blipFill>
        <p:spPr>
          <a:xfrm>
            <a:off x="4570890" y="2564324"/>
            <a:ext cx="4124632" cy="1889114"/>
          </a:xfrm>
          <a:prstGeom prst="rect">
            <a:avLst/>
          </a:prstGeom>
        </p:spPr>
      </p:pic>
    </p:spTree>
    <p:extLst>
      <p:ext uri="{BB962C8B-B14F-4D97-AF65-F5344CB8AC3E}">
        <p14:creationId xmlns:p14="http://schemas.microsoft.com/office/powerpoint/2010/main" val="23275109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50951" y="1623781"/>
            <a:ext cx="5281049" cy="3143482"/>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32</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2031325"/>
          </a:xfrm>
          <a:prstGeom prst="rect">
            <a:avLst/>
          </a:prstGeom>
        </p:spPr>
        <p:txBody>
          <a:bodyPr wrap="square">
            <a:spAutoFit/>
          </a:bodyPr>
          <a:lstStyle/>
          <a:p>
            <a:pPr algn="just"/>
            <a:r>
              <a:rPr lang="en-US" sz="1400" dirty="0"/>
              <a:t>2.) Modern Web-Applications: Quickly reach customers and end-users by deploying web apps on App Engine. With zero-</a:t>
            </a:r>
            <a:r>
              <a:rPr lang="en-US" sz="1400" dirty="0" err="1"/>
              <a:t>config</a:t>
            </a:r>
            <a:r>
              <a:rPr lang="en-US" sz="1400" dirty="0"/>
              <a:t> deployments and zero server management, It allows users to focus on just writing code. In addition to this, it automatically scales to support sudden traffic spikes without provisioning, patching, or monitoring.</a:t>
            </a:r>
          </a:p>
        </p:txBody>
      </p:sp>
      <p:sp>
        <p:nvSpPr>
          <p:cNvPr id="8" name="Rectangle 7"/>
          <p:cNvSpPr/>
          <p:nvPr/>
        </p:nvSpPr>
        <p:spPr>
          <a:xfrm>
            <a:off x="488731" y="465396"/>
            <a:ext cx="3002745" cy="307777"/>
          </a:xfrm>
          <a:prstGeom prst="rect">
            <a:avLst/>
          </a:prstGeom>
        </p:spPr>
        <p:txBody>
          <a:bodyPr wrap="none">
            <a:spAutoFit/>
          </a:bodyPr>
          <a:lstStyle/>
          <a:p>
            <a:r>
              <a:rPr lang="en-US" sz="1400" b="1" dirty="0">
                <a:solidFill>
                  <a:srgbClr val="0070C0"/>
                </a:solidFill>
              </a:rPr>
              <a:t>Google App Engine </a:t>
            </a:r>
            <a:r>
              <a:rPr lang="en-US" sz="1400" b="1" dirty="0" smtClean="0">
                <a:solidFill>
                  <a:srgbClr val="0070C0"/>
                </a:solidFill>
              </a:rPr>
              <a:t>Use-Cases (</a:t>
            </a:r>
            <a:r>
              <a:rPr lang="en-US" sz="1400" b="1" dirty="0" err="1" smtClean="0">
                <a:solidFill>
                  <a:srgbClr val="0070C0"/>
                </a:solidFill>
              </a:rPr>
              <a:t>Cons’t</a:t>
            </a:r>
            <a:r>
              <a:rPr lang="en-US" sz="1400" b="1" dirty="0" smtClean="0">
                <a:solidFill>
                  <a:srgbClr val="0070C0"/>
                </a:solidFill>
              </a:rPr>
              <a:t>)</a:t>
            </a:r>
            <a:endParaRPr lang="en-US" sz="1400" b="1" dirty="0">
              <a:solidFill>
                <a:srgbClr val="0070C0"/>
              </a:solidFill>
            </a:endParaRPr>
          </a:p>
        </p:txBody>
      </p:sp>
      <p:sp>
        <p:nvSpPr>
          <p:cNvPr id="9" name="Rectangle 8"/>
          <p:cNvSpPr/>
          <p:nvPr/>
        </p:nvSpPr>
        <p:spPr>
          <a:xfrm>
            <a:off x="4338060" y="465396"/>
            <a:ext cx="2435539" cy="307777"/>
          </a:xfrm>
          <a:prstGeom prst="rect">
            <a:avLst/>
          </a:prstGeom>
        </p:spPr>
        <p:txBody>
          <a:bodyPr wrap="none">
            <a:spAutoFit/>
          </a:bodyPr>
          <a:lstStyle/>
          <a:p>
            <a:r>
              <a:rPr lang="en-US" sz="1400" b="1" dirty="0">
                <a:solidFill>
                  <a:srgbClr val="0070C0"/>
                </a:solidFill>
              </a:rPr>
              <a:t>Benefits of Google App Engine</a:t>
            </a:r>
          </a:p>
        </p:txBody>
      </p:sp>
      <p:sp>
        <p:nvSpPr>
          <p:cNvPr id="3" name="Rectangle 2"/>
          <p:cNvSpPr/>
          <p:nvPr/>
        </p:nvSpPr>
        <p:spPr>
          <a:xfrm>
            <a:off x="4487599" y="803180"/>
            <a:ext cx="4572000" cy="2677656"/>
          </a:xfrm>
          <a:prstGeom prst="rect">
            <a:avLst/>
          </a:prstGeom>
        </p:spPr>
        <p:txBody>
          <a:bodyPr>
            <a:spAutoFit/>
          </a:bodyPr>
          <a:lstStyle/>
          <a:p>
            <a:pPr marL="285750" indent="-285750" algn="just">
              <a:buFont typeface="Arial" panose="020B0604020202020204" pitchFamily="34" charset="0"/>
              <a:buChar char="•"/>
            </a:pPr>
            <a:r>
              <a:rPr lang="en-US" sz="1400" dirty="0"/>
              <a:t>Open and familiar languages and tools: Users can build and deploy apps quickly using popular languages or bring their own language runtimes and frameworks, they can also manage resources from the command line, debug source code, and run API back ends easily.</a:t>
            </a:r>
          </a:p>
          <a:p>
            <a:pPr marL="285750" indent="-285750" algn="just">
              <a:buFont typeface="Arial" panose="020B0604020202020204" pitchFamily="34" charset="0"/>
              <a:buChar char="•"/>
            </a:pPr>
            <a:r>
              <a:rPr lang="en-US" sz="1400" dirty="0"/>
              <a:t>Just add code: App Engine protects from security threats using firewall capabilities, IAM rules, and managed SSL/ TLS certificates so that it helps users to write code without any underlying infrastructure.</a:t>
            </a:r>
          </a:p>
          <a:p>
            <a:pPr marL="285750" indent="-285750" algn="just">
              <a:buFont typeface="Arial" panose="020B0604020202020204" pitchFamily="34" charset="0"/>
              <a:buChar char="•"/>
            </a:pPr>
            <a:r>
              <a:rPr lang="en-US" sz="1400" dirty="0"/>
              <a:t>Pay only for what you use: It naturally scales relying upon the application traffic and expends resources just when the code is running.</a:t>
            </a:r>
          </a:p>
        </p:txBody>
      </p:sp>
    </p:spTree>
    <p:extLst>
      <p:ext uri="{BB962C8B-B14F-4D97-AF65-F5344CB8AC3E}">
        <p14:creationId xmlns:p14="http://schemas.microsoft.com/office/powerpoint/2010/main" val="36808679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33</a:t>
            </a:fld>
            <a:endParaRPr lang="en-US" dirty="0"/>
          </a:p>
        </p:txBody>
      </p:sp>
      <p:sp>
        <p:nvSpPr>
          <p:cNvPr id="5" name="Rectangle 4"/>
          <p:cNvSpPr/>
          <p:nvPr/>
        </p:nvSpPr>
        <p:spPr>
          <a:xfrm>
            <a:off x="171055" y="306036"/>
            <a:ext cx="3416208" cy="830997"/>
          </a:xfrm>
          <a:prstGeom prst="rect">
            <a:avLst/>
          </a:prstGeom>
        </p:spPr>
        <p:txBody>
          <a:bodyPr wrap="square">
            <a:spAutoFit/>
          </a:bodyPr>
          <a:lstStyle/>
          <a:p>
            <a:r>
              <a:rPr lang="en-US" sz="2400" b="1" dirty="0" smtClean="0">
                <a:solidFill>
                  <a:srgbClr val="0070C0"/>
                </a:solidFill>
              </a:rPr>
              <a:t>1.4</a:t>
            </a:r>
            <a:r>
              <a:rPr lang="en-US" sz="2400" b="1" dirty="0">
                <a:solidFill>
                  <a:srgbClr val="0070C0"/>
                </a:solidFill>
              </a:rPr>
              <a:t>. Google Kubernetes Engine/ Container Engine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171055" y="1181351"/>
            <a:ext cx="3613548" cy="1600438"/>
          </a:xfrm>
          <a:prstGeom prst="rect">
            <a:avLst/>
          </a:prstGeom>
        </p:spPr>
        <p:txBody>
          <a:bodyPr wrap="square">
            <a:spAutoFit/>
          </a:bodyPr>
          <a:lstStyle/>
          <a:p>
            <a:pPr algn="just"/>
            <a:r>
              <a:rPr lang="en-US" sz="1400" dirty="0" smtClean="0"/>
              <a:t>A </a:t>
            </a:r>
            <a:r>
              <a:rPr lang="en-US" sz="1400" dirty="0"/>
              <a:t>strong Cluster Manager and balanced system for running Docker containers. Kubernetes Engine schedules your containers into the cluster, keeps them healthy, and manages them automatically based on the requirements defined by the user.</a:t>
            </a:r>
          </a:p>
          <a:p>
            <a:pPr algn="just"/>
            <a:endParaRPr lang="en-US" sz="1400" dirty="0"/>
          </a:p>
        </p:txBody>
      </p:sp>
      <p:sp>
        <p:nvSpPr>
          <p:cNvPr id="11" name="Rectangle 10"/>
          <p:cNvSpPr/>
          <p:nvPr/>
        </p:nvSpPr>
        <p:spPr>
          <a:xfrm>
            <a:off x="3978862" y="721534"/>
            <a:ext cx="3196644" cy="307777"/>
          </a:xfrm>
          <a:prstGeom prst="rect">
            <a:avLst/>
          </a:prstGeom>
        </p:spPr>
        <p:txBody>
          <a:bodyPr wrap="none">
            <a:spAutoFit/>
          </a:bodyPr>
          <a:lstStyle/>
          <a:p>
            <a:r>
              <a:rPr lang="en-US" sz="1400" b="1" dirty="0">
                <a:solidFill>
                  <a:srgbClr val="0070C0"/>
                </a:solidFill>
              </a:rPr>
              <a:t>Google Kubernetes Engine For Beginners</a:t>
            </a:r>
          </a:p>
        </p:txBody>
      </p:sp>
      <p:sp>
        <p:nvSpPr>
          <p:cNvPr id="12" name="Rectangle 11"/>
          <p:cNvSpPr/>
          <p:nvPr/>
        </p:nvSpPr>
        <p:spPr>
          <a:xfrm>
            <a:off x="4051769" y="1029311"/>
            <a:ext cx="4812362" cy="3539430"/>
          </a:xfrm>
          <a:prstGeom prst="rect">
            <a:avLst/>
          </a:prstGeom>
        </p:spPr>
        <p:txBody>
          <a:bodyPr wrap="square">
            <a:spAutoFit/>
          </a:bodyPr>
          <a:lstStyle/>
          <a:p>
            <a:pPr algn="just"/>
            <a:r>
              <a:rPr lang="en-US" sz="1400" dirty="0"/>
              <a:t>Google Kubernetes Engine (GKE) offers a managed environment for deploying, managing, and scaling containerized applications using Google infrastructure.</a:t>
            </a:r>
          </a:p>
          <a:p>
            <a:pPr algn="just"/>
            <a:endParaRPr lang="en-US" sz="1400" dirty="0"/>
          </a:p>
          <a:p>
            <a:pPr algn="just"/>
            <a:r>
              <a:rPr lang="en-US" sz="1400" dirty="0"/>
              <a:t>This blog post covers the following topics:</a:t>
            </a:r>
          </a:p>
          <a:p>
            <a:pPr marL="800100" lvl="1" indent="-342900" algn="just">
              <a:buFont typeface="+mj-lt"/>
              <a:buAutoNum type="arabicPeriod"/>
            </a:pPr>
            <a:endParaRPr lang="en-US" sz="1400" dirty="0"/>
          </a:p>
          <a:p>
            <a:pPr marL="800100" lvl="1" indent="-342900" algn="just">
              <a:buFont typeface="+mj-lt"/>
              <a:buAutoNum type="arabicPeriod"/>
            </a:pPr>
            <a:r>
              <a:rPr lang="en-US" sz="1400" dirty="0"/>
              <a:t>Need For Kubernetes</a:t>
            </a:r>
          </a:p>
          <a:p>
            <a:pPr marL="800100" lvl="1" indent="-342900" algn="just">
              <a:buFont typeface="+mj-lt"/>
              <a:buAutoNum type="arabicPeriod"/>
            </a:pPr>
            <a:r>
              <a:rPr lang="en-US" sz="1400" dirty="0"/>
              <a:t>Why Choose Google Kubernetes Engine?</a:t>
            </a:r>
          </a:p>
          <a:p>
            <a:pPr marL="800100" lvl="1" indent="-342900" algn="just">
              <a:buFont typeface="+mj-lt"/>
              <a:buAutoNum type="arabicPeriod"/>
            </a:pPr>
            <a:r>
              <a:rPr lang="en-US" sz="1400" dirty="0"/>
              <a:t>Features of GKE</a:t>
            </a:r>
          </a:p>
          <a:p>
            <a:pPr marL="800100" lvl="1" indent="-342900" algn="just">
              <a:buFont typeface="+mj-lt"/>
              <a:buAutoNum type="arabicPeriod"/>
            </a:pPr>
            <a:r>
              <a:rPr lang="en-US" sz="1400" dirty="0"/>
              <a:t>GKE: Workloads &amp; Mode of Operation</a:t>
            </a:r>
          </a:p>
          <a:p>
            <a:pPr marL="800100" lvl="1" indent="-342900" algn="just">
              <a:buFont typeface="+mj-lt"/>
              <a:buAutoNum type="arabicPeriod"/>
            </a:pPr>
            <a:r>
              <a:rPr lang="en-US" sz="1400" dirty="0"/>
              <a:t>GKE Architecture</a:t>
            </a:r>
          </a:p>
          <a:p>
            <a:pPr marL="800100" lvl="1" indent="-342900" algn="just">
              <a:buFont typeface="+mj-lt"/>
              <a:buAutoNum type="arabicPeriod"/>
            </a:pPr>
            <a:r>
              <a:rPr lang="en-US" sz="1400" dirty="0"/>
              <a:t>Applications of Kubernetes</a:t>
            </a:r>
          </a:p>
          <a:p>
            <a:pPr marL="800100" lvl="1" indent="-342900" algn="just">
              <a:buFont typeface="+mj-lt"/>
              <a:buAutoNum type="arabicPeriod"/>
            </a:pPr>
            <a:r>
              <a:rPr lang="en-US" sz="1400" dirty="0"/>
              <a:t>GKE Use-Cases</a:t>
            </a:r>
          </a:p>
          <a:p>
            <a:pPr marL="800100" lvl="1" indent="-342900" algn="just">
              <a:buFont typeface="+mj-lt"/>
              <a:buAutoNum type="arabicPeriod"/>
            </a:pPr>
            <a:r>
              <a:rPr lang="en-US" sz="1400" dirty="0"/>
              <a:t>Kubernetes Engine Security</a:t>
            </a:r>
          </a:p>
          <a:p>
            <a:pPr marL="800100" lvl="1" indent="-342900" algn="just">
              <a:buFont typeface="+mj-lt"/>
              <a:buAutoNum type="arabicPeriod"/>
            </a:pPr>
            <a:r>
              <a:rPr lang="en-US" sz="1400" dirty="0"/>
              <a:t>Kubernetes Engine Storage</a:t>
            </a:r>
          </a:p>
          <a:p>
            <a:pPr marL="800100" lvl="1" indent="-342900" algn="just">
              <a:buFont typeface="+mj-lt"/>
              <a:buAutoNum type="arabicPeriod"/>
            </a:pPr>
            <a:r>
              <a:rPr lang="en-US" sz="1400" dirty="0"/>
              <a:t>Kubernetes Engine Networking</a:t>
            </a:r>
          </a:p>
        </p:txBody>
      </p:sp>
    </p:spTree>
    <p:extLst>
      <p:ext uri="{BB962C8B-B14F-4D97-AF65-F5344CB8AC3E}">
        <p14:creationId xmlns:p14="http://schemas.microsoft.com/office/powerpoint/2010/main" val="11424670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34</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305851" y="185724"/>
            <a:ext cx="3340209" cy="4708981"/>
          </a:xfrm>
          <a:prstGeom prst="rect">
            <a:avLst/>
          </a:prstGeom>
        </p:spPr>
        <p:txBody>
          <a:bodyPr wrap="square">
            <a:spAutoFit/>
          </a:bodyPr>
          <a:lstStyle/>
          <a:p>
            <a:pPr algn="just"/>
            <a:r>
              <a:rPr lang="en-US" sz="2000" b="1" dirty="0">
                <a:solidFill>
                  <a:srgbClr val="0070C0"/>
                </a:solidFill>
              </a:rPr>
              <a:t>Containers</a:t>
            </a:r>
          </a:p>
          <a:p>
            <a:pPr algn="just"/>
            <a:r>
              <a:rPr lang="en-US" sz="1400" dirty="0" smtClean="0"/>
              <a:t>The </a:t>
            </a:r>
            <a:r>
              <a:rPr lang="en-US" sz="1400" dirty="0"/>
              <a:t>solution to this is using “containers“, which make the Virtual Machine or the programs independent of the underlying Operating System. Containers are deployed upon compatible Operating systems, and we can even have multiple containers.</a:t>
            </a:r>
          </a:p>
          <a:p>
            <a:pPr algn="just"/>
            <a:endParaRPr lang="en-US" sz="1400" dirty="0"/>
          </a:p>
          <a:p>
            <a:pPr algn="just"/>
            <a:r>
              <a:rPr lang="en-US" sz="1400" dirty="0"/>
              <a:t>Containers essentially are a simple way to deploy and use cloud-based services. However, in practical application, one may end up with many </a:t>
            </a:r>
            <a:r>
              <a:rPr lang="en-US" sz="1400" dirty="0" err="1"/>
              <a:t>many</a:t>
            </a:r>
            <a:r>
              <a:rPr lang="en-US" sz="1400" dirty="0"/>
              <a:t> containers – and managing them manually might get too taxing. Deploying, managing, connecting, and updating those many containers would need a separate department or a dedicated team- which would make the process inefficient. Hence we need a management system, or “Container Schedulers”, to do all these tasks. One such system is Kubernetes.</a:t>
            </a:r>
          </a:p>
        </p:txBody>
      </p:sp>
      <p:sp>
        <p:nvSpPr>
          <p:cNvPr id="2" name="Rectangle 1"/>
          <p:cNvSpPr/>
          <p:nvPr/>
        </p:nvSpPr>
        <p:spPr>
          <a:xfrm>
            <a:off x="3943350" y="414079"/>
            <a:ext cx="4572000" cy="646331"/>
          </a:xfrm>
          <a:prstGeom prst="rect">
            <a:avLst/>
          </a:prstGeom>
        </p:spPr>
        <p:txBody>
          <a:bodyPr>
            <a:spAutoFit/>
          </a:bodyPr>
          <a:lstStyle/>
          <a:p>
            <a:r>
              <a:rPr lang="en-US" b="1" dirty="0">
                <a:solidFill>
                  <a:srgbClr val="0070C0"/>
                </a:solidFill>
              </a:rPr>
              <a:t>Containers for Beginners: What, Why and Types</a:t>
            </a:r>
          </a:p>
        </p:txBody>
      </p:sp>
      <p:sp>
        <p:nvSpPr>
          <p:cNvPr id="8" name="Rectangle 7"/>
          <p:cNvSpPr/>
          <p:nvPr/>
        </p:nvSpPr>
        <p:spPr>
          <a:xfrm>
            <a:off x="4146441" y="1201387"/>
            <a:ext cx="4943079" cy="2677656"/>
          </a:xfrm>
          <a:prstGeom prst="rect">
            <a:avLst/>
          </a:prstGeom>
        </p:spPr>
        <p:txBody>
          <a:bodyPr wrap="square">
            <a:spAutoFit/>
          </a:bodyPr>
          <a:lstStyle/>
          <a:p>
            <a:pPr algn="just"/>
            <a:r>
              <a:rPr lang="en-US" sz="1400" dirty="0"/>
              <a:t>Container technology is almost as old as VMs, although the IT industry wasn’t employing containers until 2013-14 when Docker and Kubernetes and other tech made waves were born that caused craziness in the industry. Containers have become a major trend in software development as an alternative or companion to Virtual Machine. Containerization helps developers to create and deploy applications faster and more securely.</a:t>
            </a:r>
          </a:p>
          <a:p>
            <a:pPr algn="just"/>
            <a:endParaRPr lang="en-US" sz="1400" dirty="0"/>
          </a:p>
          <a:p>
            <a:pPr algn="just"/>
            <a:r>
              <a:rPr lang="en-US" sz="1400" dirty="0"/>
              <a:t>Over the past few years, we’ve been teaching new technology- Docker &amp; Kubernetes and we cover all about Containers in detail because the rapid growth of Containers in the span of the last two decades has changed the dynamic of the modern IT industry.</a:t>
            </a:r>
          </a:p>
        </p:txBody>
      </p:sp>
    </p:spTree>
    <p:extLst>
      <p:ext uri="{BB962C8B-B14F-4D97-AF65-F5344CB8AC3E}">
        <p14:creationId xmlns:p14="http://schemas.microsoft.com/office/powerpoint/2010/main" val="38074782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35</a:t>
            </a:fld>
            <a:endParaRPr lang="en-US" dirty="0"/>
          </a:p>
        </p:txBody>
      </p:sp>
      <p:sp>
        <p:nvSpPr>
          <p:cNvPr id="5" name="Rectangle 4"/>
          <p:cNvSpPr/>
          <p:nvPr/>
        </p:nvSpPr>
        <p:spPr>
          <a:xfrm>
            <a:off x="310292" y="220659"/>
            <a:ext cx="1208216" cy="369332"/>
          </a:xfrm>
          <a:prstGeom prst="rect">
            <a:avLst/>
          </a:prstGeom>
        </p:spPr>
        <p:txBody>
          <a:bodyPr wrap="none">
            <a:spAutoFit/>
          </a:bodyPr>
          <a:lstStyle/>
          <a:p>
            <a:r>
              <a:rPr lang="en-US" b="1" dirty="0">
                <a:solidFill>
                  <a:srgbClr val="0070C0"/>
                </a:solidFill>
              </a:rPr>
              <a:t>Containers</a:t>
            </a:r>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pic>
        <p:nvPicPr>
          <p:cNvPr id="7" name="Picture 6"/>
          <p:cNvPicPr>
            <a:picLocks noChangeAspect="1"/>
          </p:cNvPicPr>
          <p:nvPr/>
        </p:nvPicPr>
        <p:blipFill>
          <a:blip r:embed="rId2"/>
          <a:stretch>
            <a:fillRect/>
          </a:stretch>
        </p:blipFill>
        <p:spPr>
          <a:xfrm>
            <a:off x="914400" y="961324"/>
            <a:ext cx="6794090" cy="2780004"/>
          </a:xfrm>
          <a:prstGeom prst="rect">
            <a:avLst/>
          </a:prstGeom>
        </p:spPr>
      </p:pic>
    </p:spTree>
    <p:extLst>
      <p:ext uri="{BB962C8B-B14F-4D97-AF65-F5344CB8AC3E}">
        <p14:creationId xmlns:p14="http://schemas.microsoft.com/office/powerpoint/2010/main" val="5536976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36</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305851" y="185724"/>
            <a:ext cx="3340209" cy="2339102"/>
          </a:xfrm>
          <a:prstGeom prst="rect">
            <a:avLst/>
          </a:prstGeom>
        </p:spPr>
        <p:txBody>
          <a:bodyPr wrap="square">
            <a:spAutoFit/>
          </a:bodyPr>
          <a:lstStyle/>
          <a:p>
            <a:pPr algn="just"/>
            <a:r>
              <a:rPr lang="en-US" sz="2000" b="1" dirty="0" smtClean="0">
                <a:solidFill>
                  <a:srgbClr val="0070C0"/>
                </a:solidFill>
              </a:rPr>
              <a:t>Kubernetes</a:t>
            </a:r>
            <a:endParaRPr lang="en-US" sz="2000" b="1" dirty="0">
              <a:solidFill>
                <a:srgbClr val="0070C0"/>
              </a:solidFill>
            </a:endParaRPr>
          </a:p>
          <a:p>
            <a:pPr algn="just"/>
            <a:r>
              <a:rPr lang="en-US" sz="1400" dirty="0"/>
              <a:t>Kubernetes is a portable, extensible, open-source platform for managing containers. Developed by Google, Kubernetes (also written as K8s) takes the whole group of computers and makes them work as a single unit. Using Kubernetes ensures that multiple people can use containerized applications, and be able to work together – even if they’re on different platforms.</a:t>
            </a:r>
          </a:p>
        </p:txBody>
      </p:sp>
      <p:pic>
        <p:nvPicPr>
          <p:cNvPr id="3" name="Picture 2"/>
          <p:cNvPicPr>
            <a:picLocks noChangeAspect="1"/>
          </p:cNvPicPr>
          <p:nvPr/>
        </p:nvPicPr>
        <p:blipFill>
          <a:blip r:embed="rId3"/>
          <a:stretch>
            <a:fillRect/>
          </a:stretch>
        </p:blipFill>
        <p:spPr>
          <a:xfrm>
            <a:off x="445660" y="2954655"/>
            <a:ext cx="3200400" cy="1428750"/>
          </a:xfrm>
          <a:prstGeom prst="rect">
            <a:avLst/>
          </a:prstGeom>
        </p:spPr>
      </p:pic>
      <p:pic>
        <p:nvPicPr>
          <p:cNvPr id="49154" name="Picture 2" descr="kubernetes archite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1399" y="1295406"/>
            <a:ext cx="3783951" cy="212847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745208" y="2983650"/>
            <a:ext cx="4145574" cy="1954381"/>
          </a:xfrm>
          <a:prstGeom prst="rect">
            <a:avLst/>
          </a:prstGeom>
        </p:spPr>
        <p:txBody>
          <a:bodyPr wrap="square">
            <a:spAutoFit/>
          </a:bodyPr>
          <a:lstStyle/>
          <a:p>
            <a:r>
              <a:rPr lang="en-US" sz="1100" dirty="0"/>
              <a:t>Basic objects include:</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Pod. A group of one or more containers, a simple deployable unit of K8S.</a:t>
            </a:r>
          </a:p>
          <a:p>
            <a:pPr marL="171450" indent="-171450">
              <a:buFont typeface="Arial" panose="020B0604020202020204" pitchFamily="34" charset="0"/>
              <a:buChar char="•"/>
            </a:pPr>
            <a:r>
              <a:rPr lang="en-US" sz="1100" dirty="0"/>
              <a:t>Service. An abstraction that defines a logical set of pods as well as the policy for accessing them.</a:t>
            </a:r>
          </a:p>
          <a:p>
            <a:pPr marL="171450" indent="-171450">
              <a:buFont typeface="Arial" panose="020B0604020202020204" pitchFamily="34" charset="0"/>
              <a:buChar char="•"/>
            </a:pPr>
            <a:r>
              <a:rPr lang="en-US" sz="1100" dirty="0"/>
              <a:t>Volume. An abstraction that lets us persist data. This is necessary because containers are ephemeral—meaning data is deleted when the container is deleted.</a:t>
            </a:r>
          </a:p>
          <a:p>
            <a:pPr marL="171450" indent="-171450">
              <a:buFont typeface="Arial" panose="020B0604020202020204" pitchFamily="34" charset="0"/>
              <a:buChar char="•"/>
            </a:pPr>
            <a:r>
              <a:rPr lang="en-US" sz="1100" dirty="0"/>
              <a:t>Namespace. A segment of the cluster dedicated to a certain purpose, for example, a certain project or team of </a:t>
            </a:r>
            <a:r>
              <a:rPr lang="en-US" sz="1100" dirty="0" err="1"/>
              <a:t>devs</a:t>
            </a:r>
            <a:r>
              <a:rPr lang="en-US" sz="1100" dirty="0"/>
              <a:t>.</a:t>
            </a:r>
          </a:p>
        </p:txBody>
      </p:sp>
    </p:spTree>
    <p:extLst>
      <p:ext uri="{BB962C8B-B14F-4D97-AF65-F5344CB8AC3E}">
        <p14:creationId xmlns:p14="http://schemas.microsoft.com/office/powerpoint/2010/main" val="1865199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37</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305851" y="185724"/>
            <a:ext cx="3340209" cy="2431435"/>
          </a:xfrm>
          <a:prstGeom prst="rect">
            <a:avLst/>
          </a:prstGeom>
        </p:spPr>
        <p:txBody>
          <a:bodyPr wrap="square">
            <a:spAutoFit/>
          </a:bodyPr>
          <a:lstStyle/>
          <a:p>
            <a:pPr algn="just"/>
            <a:r>
              <a:rPr lang="en-US" sz="2000" b="1" dirty="0">
                <a:solidFill>
                  <a:srgbClr val="0070C0"/>
                </a:solidFill>
              </a:rPr>
              <a:t>Why Choose Google Kubernetes Engine</a:t>
            </a:r>
            <a:r>
              <a:rPr lang="en-US" sz="2000" b="1" dirty="0" smtClean="0">
                <a:solidFill>
                  <a:srgbClr val="0070C0"/>
                </a:solidFill>
              </a:rPr>
              <a:t>?</a:t>
            </a:r>
          </a:p>
          <a:p>
            <a:pPr algn="just"/>
            <a:r>
              <a:rPr lang="en-US" sz="1400" dirty="0"/>
              <a:t>The next step in the process is choosing the right platform to manage the container workload. Most of the big cloud vendors like </a:t>
            </a:r>
            <a:r>
              <a:rPr lang="en-US" sz="1400" dirty="0">
                <a:solidFill>
                  <a:srgbClr val="0070C0"/>
                </a:solidFill>
              </a:rPr>
              <a:t>Microsoft (Azure Container Service), Amazon (Amazon Kubernetes Services), </a:t>
            </a:r>
            <a:r>
              <a:rPr lang="en-US" sz="1400" dirty="0"/>
              <a:t>and Google itself (Google Kubernetes Engine) use Kubernetes- as discussed above.</a:t>
            </a:r>
          </a:p>
        </p:txBody>
      </p:sp>
      <p:pic>
        <p:nvPicPr>
          <p:cNvPr id="3" name="Picture 2"/>
          <p:cNvPicPr>
            <a:picLocks noChangeAspect="1"/>
          </p:cNvPicPr>
          <p:nvPr/>
        </p:nvPicPr>
        <p:blipFill>
          <a:blip r:embed="rId3"/>
          <a:stretch>
            <a:fillRect/>
          </a:stretch>
        </p:blipFill>
        <p:spPr>
          <a:xfrm>
            <a:off x="1177239" y="3043162"/>
            <a:ext cx="1246852" cy="1246852"/>
          </a:xfrm>
          <a:prstGeom prst="rect">
            <a:avLst/>
          </a:prstGeom>
        </p:spPr>
      </p:pic>
      <p:pic>
        <p:nvPicPr>
          <p:cNvPr id="5" name="Picture 4"/>
          <p:cNvPicPr>
            <a:picLocks noChangeAspect="1"/>
          </p:cNvPicPr>
          <p:nvPr/>
        </p:nvPicPr>
        <p:blipFill>
          <a:blip r:embed="rId4"/>
          <a:stretch>
            <a:fillRect/>
          </a:stretch>
        </p:blipFill>
        <p:spPr>
          <a:xfrm>
            <a:off x="5018723" y="2431757"/>
            <a:ext cx="3496627" cy="1858257"/>
          </a:xfrm>
          <a:prstGeom prst="rect">
            <a:avLst/>
          </a:prstGeom>
        </p:spPr>
      </p:pic>
      <p:sp>
        <p:nvSpPr>
          <p:cNvPr id="9" name="Rectangle 8"/>
          <p:cNvSpPr/>
          <p:nvPr/>
        </p:nvSpPr>
        <p:spPr>
          <a:xfrm>
            <a:off x="4315144" y="432477"/>
            <a:ext cx="4774376" cy="4401205"/>
          </a:xfrm>
          <a:prstGeom prst="rect">
            <a:avLst/>
          </a:prstGeom>
        </p:spPr>
        <p:txBody>
          <a:bodyPr wrap="square">
            <a:spAutoFit/>
          </a:bodyPr>
          <a:lstStyle/>
          <a:p>
            <a:pPr algn="just"/>
            <a:r>
              <a:rPr lang="en-US" sz="1400" b="1" dirty="0">
                <a:solidFill>
                  <a:srgbClr val="0070C0"/>
                </a:solidFill>
              </a:rPr>
              <a:t>Features Of GKE</a:t>
            </a:r>
          </a:p>
          <a:p>
            <a:pPr algn="just"/>
            <a:r>
              <a:rPr lang="en-US" sz="1400" dirty="0"/>
              <a:t>Some of the key features of Kubernetes Engine include:</a:t>
            </a:r>
          </a:p>
          <a:p>
            <a:pPr algn="just"/>
            <a:endParaRPr lang="en-US" sz="1400" dirty="0"/>
          </a:p>
          <a:p>
            <a:pPr algn="just"/>
            <a:r>
              <a:rPr lang="en-US" sz="1400" dirty="0"/>
              <a:t>Pod and Cluster </a:t>
            </a:r>
            <a:r>
              <a:rPr lang="en-US" sz="1400" dirty="0" err="1"/>
              <a:t>Autoscaling</a:t>
            </a:r>
            <a:r>
              <a:rPr lang="en-US" sz="1400" dirty="0"/>
              <a:t>: Based on the particular user’s CPU utilization and other custom metrics, Google provides horizontal pod </a:t>
            </a:r>
            <a:r>
              <a:rPr lang="en-US" sz="1400" dirty="0" err="1"/>
              <a:t>autoscaling</a:t>
            </a:r>
            <a:r>
              <a:rPr lang="en-US" sz="1400" dirty="0"/>
              <a:t> (adjusting the number of machines based on requirements) and based on CPU and memory usage, vertical pod </a:t>
            </a:r>
            <a:r>
              <a:rPr lang="en-US" sz="1400" dirty="0" err="1"/>
              <a:t>autoscaling</a:t>
            </a:r>
            <a:r>
              <a:rPr lang="en-US" sz="1400" dirty="0"/>
              <a:t> (varying the power of available machines).</a:t>
            </a:r>
          </a:p>
          <a:p>
            <a:pPr algn="just"/>
            <a:r>
              <a:rPr lang="en-US" sz="1400" dirty="0"/>
              <a:t>Kubernetes Applications: Google provides pre-built applications that are enterprise-ready, with included licensing, billing, and portability. Such applications increase the productivity of the user, as their work is now cut out.</a:t>
            </a:r>
          </a:p>
          <a:p>
            <a:pPr algn="just"/>
            <a:r>
              <a:rPr lang="en-US" sz="1400" dirty="0"/>
              <a:t>Integrated logging and monitoring: GKE offers Cloud Logging and Cloud Monitoring with simple checkbox configurations which makes it easier to gain insight into how an application is running.</a:t>
            </a:r>
          </a:p>
          <a:p>
            <a:pPr algn="just"/>
            <a:r>
              <a:rPr lang="en-US" sz="1400" dirty="0"/>
              <a:t>Fully Managed: GKE clusters are fully managed by Google Site Reliability Engineers (SREs), ensuring that the cluster is available and up-to-date.</a:t>
            </a:r>
          </a:p>
        </p:txBody>
      </p:sp>
    </p:spTree>
    <p:extLst>
      <p:ext uri="{BB962C8B-B14F-4D97-AF65-F5344CB8AC3E}">
        <p14:creationId xmlns:p14="http://schemas.microsoft.com/office/powerpoint/2010/main" val="2722534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38</a:t>
            </a:fld>
            <a:endParaRPr lang="en-US" dirty="0"/>
          </a:p>
        </p:txBody>
      </p:sp>
      <p:pic>
        <p:nvPicPr>
          <p:cNvPr id="5" name="Picture 4"/>
          <p:cNvPicPr>
            <a:picLocks noChangeAspect="1"/>
          </p:cNvPicPr>
          <p:nvPr/>
        </p:nvPicPr>
        <p:blipFill>
          <a:blip r:embed="rId3"/>
          <a:stretch>
            <a:fillRect/>
          </a:stretch>
        </p:blipFill>
        <p:spPr>
          <a:xfrm>
            <a:off x="176981" y="164755"/>
            <a:ext cx="2904814" cy="1767284"/>
          </a:xfrm>
          <a:prstGeom prst="rect">
            <a:avLst/>
          </a:prstGeom>
        </p:spPr>
      </p:pic>
      <p:pic>
        <p:nvPicPr>
          <p:cNvPr id="6" name="Picture 5"/>
          <p:cNvPicPr>
            <a:picLocks noChangeAspect="1"/>
          </p:cNvPicPr>
          <p:nvPr/>
        </p:nvPicPr>
        <p:blipFill>
          <a:blip r:embed="rId4"/>
          <a:stretch>
            <a:fillRect/>
          </a:stretch>
        </p:blipFill>
        <p:spPr>
          <a:xfrm>
            <a:off x="1" y="2142612"/>
            <a:ext cx="3185652" cy="2279537"/>
          </a:xfrm>
          <a:prstGeom prst="rect">
            <a:avLst/>
          </a:prstGeom>
        </p:spPr>
      </p:pic>
      <p:pic>
        <p:nvPicPr>
          <p:cNvPr id="7" name="Picture 6"/>
          <p:cNvPicPr>
            <a:picLocks noChangeAspect="1"/>
          </p:cNvPicPr>
          <p:nvPr/>
        </p:nvPicPr>
        <p:blipFill>
          <a:blip r:embed="rId5"/>
          <a:stretch>
            <a:fillRect/>
          </a:stretch>
        </p:blipFill>
        <p:spPr>
          <a:xfrm>
            <a:off x="3081795" y="164755"/>
            <a:ext cx="3287661" cy="1670132"/>
          </a:xfrm>
          <a:prstGeom prst="rect">
            <a:avLst/>
          </a:prstGeom>
        </p:spPr>
      </p:pic>
      <p:sp>
        <p:nvSpPr>
          <p:cNvPr id="8" name="Rectangle 7"/>
          <p:cNvSpPr/>
          <p:nvPr/>
        </p:nvSpPr>
        <p:spPr>
          <a:xfrm>
            <a:off x="6457950" y="192097"/>
            <a:ext cx="1568058" cy="369332"/>
          </a:xfrm>
          <a:prstGeom prst="rect">
            <a:avLst/>
          </a:prstGeom>
        </p:spPr>
        <p:txBody>
          <a:bodyPr wrap="none">
            <a:spAutoFit/>
          </a:bodyPr>
          <a:lstStyle/>
          <a:p>
            <a:r>
              <a:rPr lang="en-US" dirty="0"/>
              <a:t>GKE Use-Cases</a:t>
            </a:r>
          </a:p>
        </p:txBody>
      </p:sp>
      <p:pic>
        <p:nvPicPr>
          <p:cNvPr id="9" name="Picture 8"/>
          <p:cNvPicPr>
            <a:picLocks noChangeAspect="1"/>
          </p:cNvPicPr>
          <p:nvPr/>
        </p:nvPicPr>
        <p:blipFill>
          <a:blip r:embed="rId6"/>
          <a:stretch>
            <a:fillRect/>
          </a:stretch>
        </p:blipFill>
        <p:spPr>
          <a:xfrm>
            <a:off x="6254874" y="537517"/>
            <a:ext cx="2567727" cy="1562201"/>
          </a:xfrm>
          <a:prstGeom prst="rect">
            <a:avLst/>
          </a:prstGeom>
        </p:spPr>
      </p:pic>
    </p:spTree>
    <p:extLst>
      <p:ext uri="{BB962C8B-B14F-4D97-AF65-F5344CB8AC3E}">
        <p14:creationId xmlns:p14="http://schemas.microsoft.com/office/powerpoint/2010/main" val="32975448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39</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249580" y="100468"/>
            <a:ext cx="3340209" cy="5047536"/>
          </a:xfrm>
          <a:prstGeom prst="rect">
            <a:avLst/>
          </a:prstGeom>
        </p:spPr>
        <p:txBody>
          <a:bodyPr wrap="square">
            <a:spAutoFit/>
          </a:bodyPr>
          <a:lstStyle/>
          <a:p>
            <a:r>
              <a:rPr lang="en-US" sz="1400" dirty="0"/>
              <a:t>Containers are used for deploying </a:t>
            </a:r>
            <a:r>
              <a:rPr lang="en-US" sz="1400" b="1" dirty="0" err="1"/>
              <a:t>Microservices</a:t>
            </a:r>
            <a:r>
              <a:rPr lang="en-US" sz="1400" dirty="0"/>
              <a:t> applications in an easy way. It’s difficult to talk about </a:t>
            </a:r>
            <a:r>
              <a:rPr lang="en-US" sz="1400" dirty="0" err="1"/>
              <a:t>microservices</a:t>
            </a:r>
            <a:r>
              <a:rPr lang="en-US" sz="1400" dirty="0"/>
              <a:t> without talking about containers. If you are interested to know more about </a:t>
            </a:r>
            <a:r>
              <a:rPr lang="en-US" sz="1400" dirty="0" err="1"/>
              <a:t>Microservices</a:t>
            </a:r>
            <a:r>
              <a:rPr lang="en-US" sz="1400" dirty="0"/>
              <a:t>, then you check out our blog on </a:t>
            </a:r>
            <a:r>
              <a:rPr lang="en-US" sz="1400" b="1" dirty="0" err="1">
                <a:hlinkClick r:id="rId3"/>
              </a:rPr>
              <a:t>Monolithics</a:t>
            </a:r>
            <a:r>
              <a:rPr lang="en-US" sz="1400" b="1" dirty="0">
                <a:hlinkClick r:id="rId3"/>
              </a:rPr>
              <a:t> vs </a:t>
            </a:r>
            <a:r>
              <a:rPr lang="en-US" sz="1400" b="1" dirty="0" err="1">
                <a:hlinkClick r:id="rId3"/>
              </a:rPr>
              <a:t>Microservices</a:t>
            </a:r>
            <a:r>
              <a:rPr lang="en-US" sz="1400" b="1" dirty="0">
                <a:hlinkClick r:id="rId3"/>
              </a:rPr>
              <a:t>.</a:t>
            </a:r>
            <a:endParaRPr lang="en-US" sz="1400" dirty="0"/>
          </a:p>
          <a:p>
            <a:r>
              <a:rPr lang="en-US" sz="1400" dirty="0"/>
              <a:t>In this blog, we will be covering the following topics:</a:t>
            </a:r>
          </a:p>
          <a:p>
            <a:r>
              <a:rPr lang="en-US" sz="1400" dirty="0">
                <a:hlinkClick r:id="rId4"/>
              </a:rPr>
              <a:t>What are Containers?</a:t>
            </a:r>
            <a:endParaRPr lang="en-US" sz="1400" dirty="0"/>
          </a:p>
          <a:p>
            <a:r>
              <a:rPr lang="en-US" sz="1400" dirty="0">
                <a:hlinkClick r:id="rId5"/>
              </a:rPr>
              <a:t>Why do we need Containers?</a:t>
            </a:r>
            <a:endParaRPr lang="en-US" sz="1400" dirty="0"/>
          </a:p>
          <a:p>
            <a:r>
              <a:rPr lang="en-US" sz="1400" dirty="0">
                <a:hlinkClick r:id="rId6"/>
              </a:rPr>
              <a:t>Different Types of Containers</a:t>
            </a:r>
            <a:endParaRPr lang="en-US" sz="1400" dirty="0"/>
          </a:p>
          <a:p>
            <a:pPr lvl="1"/>
            <a:r>
              <a:rPr lang="en-US" sz="1400" dirty="0">
                <a:hlinkClick r:id="rId7"/>
              </a:rPr>
              <a:t>Docker</a:t>
            </a:r>
            <a:endParaRPr lang="en-US" sz="1400" dirty="0"/>
          </a:p>
          <a:p>
            <a:pPr lvl="1"/>
            <a:r>
              <a:rPr lang="en-US" sz="1400" dirty="0">
                <a:hlinkClick r:id="rId8"/>
              </a:rPr>
              <a:t>LXC</a:t>
            </a:r>
            <a:endParaRPr lang="en-US" sz="1400" dirty="0"/>
          </a:p>
          <a:p>
            <a:pPr lvl="1"/>
            <a:r>
              <a:rPr lang="en-US" sz="1400" dirty="0">
                <a:hlinkClick r:id="rId9"/>
              </a:rPr>
              <a:t>CRI-O</a:t>
            </a:r>
            <a:endParaRPr lang="en-US" sz="1400" dirty="0"/>
          </a:p>
          <a:p>
            <a:pPr lvl="1"/>
            <a:r>
              <a:rPr lang="en-US" sz="1400" dirty="0" err="1">
                <a:hlinkClick r:id="rId10"/>
              </a:rPr>
              <a:t>rkt</a:t>
            </a:r>
            <a:endParaRPr lang="en-US" sz="1400" dirty="0"/>
          </a:p>
          <a:p>
            <a:pPr lvl="1"/>
            <a:r>
              <a:rPr lang="en-US" sz="1400" dirty="0" err="1">
                <a:hlinkClick r:id="rId11"/>
              </a:rPr>
              <a:t>Podman</a:t>
            </a:r>
            <a:endParaRPr lang="en-US" sz="1400" dirty="0"/>
          </a:p>
          <a:p>
            <a:pPr lvl="1"/>
            <a:r>
              <a:rPr lang="en-US" sz="1400" dirty="0" err="1">
                <a:hlinkClick r:id="rId12"/>
              </a:rPr>
              <a:t>runc</a:t>
            </a:r>
            <a:endParaRPr lang="en-US" sz="1400" dirty="0"/>
          </a:p>
          <a:p>
            <a:pPr lvl="1"/>
            <a:r>
              <a:rPr lang="en-US" sz="1400" dirty="0" err="1">
                <a:hlinkClick r:id="rId13"/>
              </a:rPr>
              <a:t>containerd</a:t>
            </a:r>
            <a:endParaRPr lang="en-US" sz="1400" dirty="0"/>
          </a:p>
          <a:p>
            <a:r>
              <a:rPr lang="en-US" sz="1400" dirty="0">
                <a:hlinkClick r:id="rId14"/>
              </a:rPr>
              <a:t>Different between Virtualization and Containers</a:t>
            </a:r>
            <a:endParaRPr lang="en-US" sz="1400" dirty="0"/>
          </a:p>
          <a:p>
            <a:r>
              <a:rPr lang="en-US" sz="1400" dirty="0">
                <a:hlinkClick r:id="rId15"/>
              </a:rPr>
              <a:t>Difference between Docker and Containers</a:t>
            </a:r>
            <a:endParaRPr lang="en-US" sz="1400" dirty="0"/>
          </a:p>
        </p:txBody>
      </p:sp>
      <p:sp>
        <p:nvSpPr>
          <p:cNvPr id="2" name="Rectangle 1"/>
          <p:cNvSpPr/>
          <p:nvPr/>
        </p:nvSpPr>
        <p:spPr>
          <a:xfrm>
            <a:off x="4041991" y="614554"/>
            <a:ext cx="2280753" cy="369332"/>
          </a:xfrm>
          <a:prstGeom prst="rect">
            <a:avLst/>
          </a:prstGeom>
        </p:spPr>
        <p:txBody>
          <a:bodyPr wrap="none">
            <a:spAutoFit/>
          </a:bodyPr>
          <a:lstStyle/>
          <a:p>
            <a:r>
              <a:rPr lang="en-US" b="1" dirty="0">
                <a:solidFill>
                  <a:srgbClr val="0070C0"/>
                </a:solidFill>
              </a:rPr>
              <a:t>What Are Containers?</a:t>
            </a:r>
          </a:p>
        </p:txBody>
      </p:sp>
      <p:sp>
        <p:nvSpPr>
          <p:cNvPr id="8" name="Rectangle 7"/>
          <p:cNvSpPr/>
          <p:nvPr/>
        </p:nvSpPr>
        <p:spPr>
          <a:xfrm>
            <a:off x="4176893" y="999948"/>
            <a:ext cx="4912627" cy="2893100"/>
          </a:xfrm>
          <a:prstGeom prst="rect">
            <a:avLst/>
          </a:prstGeom>
        </p:spPr>
        <p:txBody>
          <a:bodyPr wrap="square">
            <a:spAutoFit/>
          </a:bodyPr>
          <a:lstStyle/>
          <a:p>
            <a:pPr algn="just"/>
            <a:r>
              <a:rPr lang="en-US" sz="1400" dirty="0"/>
              <a:t>Containers are a software package into a logical box with everything that the application needs to run. The software package includes an operating system, application code, runtime, system tools, system libraries, and binaries and etc.</a:t>
            </a:r>
          </a:p>
          <a:p>
            <a:pPr algn="just"/>
            <a:endParaRPr lang="en-US" sz="1400" dirty="0"/>
          </a:p>
          <a:p>
            <a:pPr algn="just"/>
            <a:r>
              <a:rPr lang="en-US" sz="1400" dirty="0"/>
              <a:t>Containers run directly within the Host machine kernels. They share the Host machine’s resources (like Memory, CPU, disks and etc.) and don’t need the extra load of a Hypervisor. This is the reason why Containers are “lightweight“. Containers are much smaller in size than a VM and that is why, they require less time start, and we can run many containers on the same compute capacity as a single VM. This helps in high server efficiencies and therefore reduces server and licensing costs.</a:t>
            </a:r>
          </a:p>
        </p:txBody>
      </p:sp>
    </p:spTree>
    <p:extLst>
      <p:ext uri="{BB962C8B-B14F-4D97-AF65-F5344CB8AC3E}">
        <p14:creationId xmlns:p14="http://schemas.microsoft.com/office/powerpoint/2010/main" val="40930282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4</a:t>
            </a:fld>
            <a:endParaRPr lang="en-US" dirty="0"/>
          </a:p>
        </p:txBody>
      </p:sp>
      <p:pic>
        <p:nvPicPr>
          <p:cNvPr id="5" name="Picture 4"/>
          <p:cNvPicPr>
            <a:picLocks noChangeAspect="1"/>
          </p:cNvPicPr>
          <p:nvPr/>
        </p:nvPicPr>
        <p:blipFill>
          <a:blip r:embed="rId3"/>
          <a:stretch>
            <a:fillRect/>
          </a:stretch>
        </p:blipFill>
        <p:spPr>
          <a:xfrm>
            <a:off x="234573" y="115904"/>
            <a:ext cx="2822693" cy="2182557"/>
          </a:xfrm>
          <a:prstGeom prst="rect">
            <a:avLst/>
          </a:prstGeom>
        </p:spPr>
      </p:pic>
      <p:sp>
        <p:nvSpPr>
          <p:cNvPr id="6" name="Rectangle 5"/>
          <p:cNvSpPr/>
          <p:nvPr/>
        </p:nvSpPr>
        <p:spPr>
          <a:xfrm>
            <a:off x="234573" y="2298461"/>
            <a:ext cx="2822693" cy="923330"/>
          </a:xfrm>
          <a:prstGeom prst="rect">
            <a:avLst/>
          </a:prstGeom>
        </p:spPr>
        <p:txBody>
          <a:bodyPr wrap="square">
            <a:spAutoFit/>
          </a:bodyPr>
          <a:lstStyle/>
          <a:p>
            <a:pPr algn="just"/>
            <a:r>
              <a:rPr lang="en-US" dirty="0"/>
              <a:t>IaaS are virtual </a:t>
            </a:r>
            <a:r>
              <a:rPr lang="en-US" b="1" dirty="0">
                <a:solidFill>
                  <a:srgbClr val="0070C0"/>
                </a:solidFill>
              </a:rPr>
              <a:t>Machines</a:t>
            </a:r>
            <a:r>
              <a:rPr lang="en-US" dirty="0"/>
              <a:t> or </a:t>
            </a:r>
            <a:r>
              <a:rPr lang="en-US" b="1" dirty="0">
                <a:solidFill>
                  <a:srgbClr val="0070C0"/>
                </a:solidFill>
              </a:rPr>
              <a:t>AWS EC2</a:t>
            </a:r>
            <a:r>
              <a:rPr lang="en-US" dirty="0"/>
              <a:t>, Storage or Networking. </a:t>
            </a:r>
          </a:p>
        </p:txBody>
      </p:sp>
      <p:sp>
        <p:nvSpPr>
          <p:cNvPr id="7" name="Rectangle 6"/>
          <p:cNvSpPr/>
          <p:nvPr/>
        </p:nvSpPr>
        <p:spPr>
          <a:xfrm>
            <a:off x="3057266" y="0"/>
            <a:ext cx="2822693" cy="369332"/>
          </a:xfrm>
          <a:prstGeom prst="rect">
            <a:avLst/>
          </a:prstGeom>
        </p:spPr>
        <p:txBody>
          <a:bodyPr wrap="square">
            <a:spAutoFit/>
          </a:bodyPr>
          <a:lstStyle/>
          <a:p>
            <a:pPr algn="just"/>
            <a:r>
              <a:rPr lang="en-US" b="1" dirty="0" smtClean="0">
                <a:solidFill>
                  <a:srgbClr val="0070C0"/>
                </a:solidFill>
              </a:rPr>
              <a:t>AWS EC2</a:t>
            </a:r>
            <a:endParaRPr lang="en-US" dirty="0"/>
          </a:p>
        </p:txBody>
      </p:sp>
      <p:sp>
        <p:nvSpPr>
          <p:cNvPr id="8" name="Rectangle 7"/>
          <p:cNvSpPr/>
          <p:nvPr/>
        </p:nvSpPr>
        <p:spPr>
          <a:xfrm>
            <a:off x="3172265" y="369332"/>
            <a:ext cx="4572000" cy="646331"/>
          </a:xfrm>
          <a:prstGeom prst="rect">
            <a:avLst/>
          </a:prstGeom>
        </p:spPr>
        <p:txBody>
          <a:bodyPr>
            <a:spAutoFit/>
          </a:bodyPr>
          <a:lstStyle/>
          <a:p>
            <a:r>
              <a:rPr lang="en-US" dirty="0"/>
              <a:t>AWS EC2 Instance | Steps to Connect Windows EC2 Instance</a:t>
            </a:r>
          </a:p>
        </p:txBody>
      </p:sp>
      <p:sp>
        <p:nvSpPr>
          <p:cNvPr id="9" name="Rectangle 8"/>
          <p:cNvSpPr/>
          <p:nvPr/>
        </p:nvSpPr>
        <p:spPr>
          <a:xfrm>
            <a:off x="2940148" y="1015663"/>
            <a:ext cx="6049107" cy="4339650"/>
          </a:xfrm>
          <a:prstGeom prst="rect">
            <a:avLst/>
          </a:prstGeom>
        </p:spPr>
        <p:txBody>
          <a:bodyPr wrap="square">
            <a:spAutoFit/>
          </a:bodyPr>
          <a:lstStyle/>
          <a:p>
            <a:pPr algn="just"/>
            <a:r>
              <a:rPr lang="en-US" sz="1200" dirty="0" smtClean="0"/>
              <a:t>Optimize </a:t>
            </a:r>
            <a:r>
              <a:rPr lang="en-US" sz="1200" dirty="0"/>
              <a:t>your workload performance and cost-effectiveness.</a:t>
            </a:r>
          </a:p>
          <a:p>
            <a:pPr algn="just"/>
            <a:endParaRPr lang="en-US" sz="1200" dirty="0"/>
          </a:p>
          <a:p>
            <a:pPr marL="171450" indent="-171450" algn="just">
              <a:buFont typeface="Wingdings" panose="05000000000000000000" pitchFamily="2" charset="2"/>
              <a:buChar char="ü"/>
            </a:pPr>
            <a:r>
              <a:rPr lang="en-US" sz="1200" dirty="0"/>
              <a:t>General Purpose Instances: These instances are suitable for a wide range of workloads, such as small to medium-sized databases, web servers, and development environments. For example, a t2.micro instance can be used for running a small-scale WordPress website, while an m5.large instance can be used for running a small-scale e-commerce website. Examples of general-purpose instances include t2, m5, and m6g.</a:t>
            </a:r>
          </a:p>
          <a:p>
            <a:pPr marL="171450" indent="-171450" algn="just">
              <a:buFont typeface="Wingdings" panose="05000000000000000000" pitchFamily="2" charset="2"/>
              <a:buChar char="ü"/>
            </a:pPr>
            <a:r>
              <a:rPr lang="en-US" sz="1200" dirty="0"/>
              <a:t>Compute Optimized Instances: These instances are ideal for compute-intensive workloads, such as high-performance computing (HPC), scientific modeling, and data analytics. Examples of compute-optimized instances include c5, c6g, and c6gd.</a:t>
            </a:r>
          </a:p>
          <a:p>
            <a:pPr marL="171450" indent="-171450" algn="just">
              <a:buFont typeface="Wingdings" panose="05000000000000000000" pitchFamily="2" charset="2"/>
              <a:buChar char="ü"/>
            </a:pPr>
            <a:r>
              <a:rPr lang="en-US" sz="1200" dirty="0"/>
              <a:t>Memory Optimized Instances: These instances are designed for workloads that require large amounts of memory, such as in-memory databases, big data processing, and analytics. Examples of memory-optimized instances include r5, r6g, and x1e.</a:t>
            </a:r>
          </a:p>
          <a:p>
            <a:pPr marL="171450" indent="-171450" algn="just">
              <a:buFont typeface="Wingdings" panose="05000000000000000000" pitchFamily="2" charset="2"/>
              <a:buChar char="ü"/>
            </a:pPr>
            <a:r>
              <a:rPr lang="en-US" sz="1200" dirty="0"/>
              <a:t>Storage Optimized Instances: These instances are suitable for storage-intensive workloads that require high disk throughput and low latency, such as data warehousing and log processing. Examples of storage-optimized instances include i3, i3en, and d3.</a:t>
            </a:r>
          </a:p>
          <a:p>
            <a:pPr marL="171450" indent="-171450" algn="just">
              <a:buFont typeface="Wingdings" panose="05000000000000000000" pitchFamily="2" charset="2"/>
              <a:buChar char="ü"/>
            </a:pPr>
            <a:r>
              <a:rPr lang="en-US" sz="1200" dirty="0"/>
              <a:t>GPU Instances: These instances are designed for workloads that require high-performance GPU resources, such as machine learning, deep learning, and graphics rendering. Examples of GPU instances include p3, g4, and inf1.</a:t>
            </a:r>
          </a:p>
          <a:p>
            <a:pPr marL="171450" indent="-171450" algn="just">
              <a:buFont typeface="Wingdings" panose="05000000000000000000" pitchFamily="2" charset="2"/>
              <a:buChar char="ü"/>
            </a:pPr>
            <a:r>
              <a:rPr lang="en-US" sz="1200" dirty="0"/>
              <a:t>High-Performance Computing Instances: These instances are designed for high-performance computing (HPC) workloads that require high network performance and low latency, such as scientific modeling, financial simulations, and engineering simulations. Examples of HPC instances include hpc6id and hpc6a.</a:t>
            </a:r>
          </a:p>
        </p:txBody>
      </p:sp>
    </p:spTree>
    <p:extLst>
      <p:ext uri="{BB962C8B-B14F-4D97-AF65-F5344CB8AC3E}">
        <p14:creationId xmlns:p14="http://schemas.microsoft.com/office/powerpoint/2010/main" val="25175966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40</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pic>
        <p:nvPicPr>
          <p:cNvPr id="2" name="Picture 1"/>
          <p:cNvPicPr>
            <a:picLocks noChangeAspect="1"/>
          </p:cNvPicPr>
          <p:nvPr/>
        </p:nvPicPr>
        <p:blipFill>
          <a:blip r:embed="rId3"/>
          <a:stretch>
            <a:fillRect/>
          </a:stretch>
        </p:blipFill>
        <p:spPr>
          <a:xfrm>
            <a:off x="295422" y="669669"/>
            <a:ext cx="3286637" cy="2581945"/>
          </a:xfrm>
          <a:prstGeom prst="rect">
            <a:avLst/>
          </a:prstGeom>
        </p:spPr>
      </p:pic>
      <p:sp>
        <p:nvSpPr>
          <p:cNvPr id="3" name="Rectangle 2"/>
          <p:cNvSpPr/>
          <p:nvPr/>
        </p:nvSpPr>
        <p:spPr>
          <a:xfrm>
            <a:off x="3838355" y="485003"/>
            <a:ext cx="3058530" cy="369332"/>
          </a:xfrm>
          <a:prstGeom prst="rect">
            <a:avLst/>
          </a:prstGeom>
        </p:spPr>
        <p:txBody>
          <a:bodyPr wrap="none">
            <a:spAutoFit/>
          </a:bodyPr>
          <a:lstStyle/>
          <a:p>
            <a:r>
              <a:rPr lang="en-US" b="1" dirty="0">
                <a:solidFill>
                  <a:srgbClr val="0070C0"/>
                </a:solidFill>
              </a:rPr>
              <a:t>Why Do We Need Containers?</a:t>
            </a:r>
          </a:p>
        </p:txBody>
      </p:sp>
      <p:sp>
        <p:nvSpPr>
          <p:cNvPr id="8" name="Rectangle 7"/>
          <p:cNvSpPr/>
          <p:nvPr/>
        </p:nvSpPr>
        <p:spPr>
          <a:xfrm>
            <a:off x="3418449" y="727846"/>
            <a:ext cx="5671071" cy="3600986"/>
          </a:xfrm>
          <a:prstGeom prst="rect">
            <a:avLst/>
          </a:prstGeom>
        </p:spPr>
        <p:txBody>
          <a:bodyPr wrap="square">
            <a:spAutoFit/>
          </a:bodyPr>
          <a:lstStyle/>
          <a:p>
            <a:pPr algn="just"/>
            <a:r>
              <a:rPr lang="en-US" sz="1200" dirty="0"/>
              <a:t>The main advantage of containers is that they are lightweight and portable and thus helps the developer a lot in configuring and deploying their application. There are many reasons for using Containers but only some of them are listed below:</a:t>
            </a:r>
          </a:p>
          <a:p>
            <a:pPr marL="285750" indent="-285750" algn="just">
              <a:buFont typeface="Arial" panose="020B0604020202020204" pitchFamily="34" charset="0"/>
              <a:buChar char="•"/>
            </a:pPr>
            <a:endParaRPr lang="en-US" sz="1200" dirty="0"/>
          </a:p>
          <a:p>
            <a:pPr marL="285750" indent="-285750" algn="just">
              <a:buFont typeface="Arial" panose="020B0604020202020204" pitchFamily="34" charset="0"/>
              <a:buChar char="•"/>
            </a:pPr>
            <a:r>
              <a:rPr lang="en-US" sz="1200" dirty="0"/>
              <a:t>Lightweight: Containers share the machine OS kernel and therefore they don’t need a full OS instance per application. This makes the container files smaller and This is the reason why Containers are smaller in size, especially compared to virtual machines. As they are lightweight, thus they can spin up quickly and can be easily scaled horizontally.</a:t>
            </a:r>
          </a:p>
          <a:p>
            <a:pPr marL="285750" indent="-285750" algn="just">
              <a:buFont typeface="Arial" panose="020B0604020202020204" pitchFamily="34" charset="0"/>
              <a:buChar char="•"/>
            </a:pPr>
            <a:r>
              <a:rPr lang="en-US" sz="1200" dirty="0"/>
              <a:t>Portable: Containers are a package having all their dependencies with them, this means that we have to write the software once and the same software can be run across different laptops, cloud, and on-premises computing environments without the need of configuring the whole software again.</a:t>
            </a:r>
          </a:p>
          <a:p>
            <a:pPr marL="285750" indent="-285750" algn="just">
              <a:buFont typeface="Arial" panose="020B0604020202020204" pitchFamily="34" charset="0"/>
              <a:buChar char="•"/>
            </a:pPr>
            <a:r>
              <a:rPr lang="en-US" sz="1200" dirty="0"/>
              <a:t>Supports CI/CD: Due to a combination of their deployment portability/consistency across platforms and their small size, containers are an ideal fit for modern development and application patterns—such as DevOps, </a:t>
            </a:r>
            <a:r>
              <a:rPr lang="en-US" sz="1200" dirty="0" err="1"/>
              <a:t>serverless</a:t>
            </a:r>
            <a:r>
              <a:rPr lang="en-US" sz="1200" dirty="0"/>
              <a:t>, and </a:t>
            </a:r>
            <a:r>
              <a:rPr lang="en-US" sz="1200" dirty="0" err="1"/>
              <a:t>microservices</a:t>
            </a:r>
            <a:r>
              <a:rPr lang="en-US" sz="1200" dirty="0"/>
              <a:t>.</a:t>
            </a:r>
          </a:p>
          <a:p>
            <a:pPr marL="285750" indent="-285750" algn="just">
              <a:buFont typeface="Arial" panose="020B0604020202020204" pitchFamily="34" charset="0"/>
              <a:buChar char="•"/>
            </a:pPr>
            <a:r>
              <a:rPr lang="en-US" sz="1200" dirty="0"/>
              <a:t>Improves utilization: Containers enable developers and operators to improve CPU and memory utilization of physical machines.</a:t>
            </a:r>
          </a:p>
        </p:txBody>
      </p:sp>
    </p:spTree>
    <p:extLst>
      <p:ext uri="{BB962C8B-B14F-4D97-AF65-F5344CB8AC3E}">
        <p14:creationId xmlns:p14="http://schemas.microsoft.com/office/powerpoint/2010/main" val="4507026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41</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pic>
        <p:nvPicPr>
          <p:cNvPr id="2" name="Picture 1"/>
          <p:cNvPicPr>
            <a:picLocks noChangeAspect="1"/>
          </p:cNvPicPr>
          <p:nvPr/>
        </p:nvPicPr>
        <p:blipFill>
          <a:blip r:embed="rId3"/>
          <a:stretch>
            <a:fillRect/>
          </a:stretch>
        </p:blipFill>
        <p:spPr>
          <a:xfrm>
            <a:off x="256836" y="491355"/>
            <a:ext cx="4256476" cy="2428107"/>
          </a:xfrm>
          <a:prstGeom prst="rect">
            <a:avLst/>
          </a:prstGeom>
        </p:spPr>
      </p:pic>
      <p:sp>
        <p:nvSpPr>
          <p:cNvPr id="3" name="Rectangle 2"/>
          <p:cNvSpPr/>
          <p:nvPr/>
        </p:nvSpPr>
        <p:spPr>
          <a:xfrm>
            <a:off x="210421" y="3198246"/>
            <a:ext cx="2907719" cy="369332"/>
          </a:xfrm>
          <a:prstGeom prst="rect">
            <a:avLst/>
          </a:prstGeom>
        </p:spPr>
        <p:txBody>
          <a:bodyPr wrap="none">
            <a:spAutoFit/>
          </a:bodyPr>
          <a:lstStyle/>
          <a:p>
            <a:r>
              <a:rPr lang="en-US" dirty="0"/>
              <a:t>Different Types of Containers</a:t>
            </a:r>
          </a:p>
        </p:txBody>
      </p:sp>
      <p:pic>
        <p:nvPicPr>
          <p:cNvPr id="8" name="Picture 7"/>
          <p:cNvPicPr>
            <a:picLocks noChangeAspect="1"/>
          </p:cNvPicPr>
          <p:nvPr/>
        </p:nvPicPr>
        <p:blipFill>
          <a:blip r:embed="rId4"/>
          <a:stretch>
            <a:fillRect/>
          </a:stretch>
        </p:blipFill>
        <p:spPr>
          <a:xfrm>
            <a:off x="210421" y="3496942"/>
            <a:ext cx="2369574" cy="698839"/>
          </a:xfrm>
          <a:prstGeom prst="rect">
            <a:avLst/>
          </a:prstGeom>
        </p:spPr>
      </p:pic>
      <p:pic>
        <p:nvPicPr>
          <p:cNvPr id="9" name="Picture 8"/>
          <p:cNvPicPr>
            <a:picLocks noChangeAspect="1"/>
          </p:cNvPicPr>
          <p:nvPr/>
        </p:nvPicPr>
        <p:blipFill>
          <a:blip r:embed="rId5"/>
          <a:stretch>
            <a:fillRect/>
          </a:stretch>
        </p:blipFill>
        <p:spPr>
          <a:xfrm>
            <a:off x="210421" y="4195781"/>
            <a:ext cx="1591290" cy="856848"/>
          </a:xfrm>
          <a:prstGeom prst="rect">
            <a:avLst/>
          </a:prstGeom>
        </p:spPr>
      </p:pic>
      <p:pic>
        <p:nvPicPr>
          <p:cNvPr id="10" name="Picture 9"/>
          <p:cNvPicPr>
            <a:picLocks noChangeAspect="1"/>
          </p:cNvPicPr>
          <p:nvPr/>
        </p:nvPicPr>
        <p:blipFill>
          <a:blip r:embed="rId6"/>
          <a:stretch>
            <a:fillRect/>
          </a:stretch>
        </p:blipFill>
        <p:spPr>
          <a:xfrm>
            <a:off x="1126525" y="3478171"/>
            <a:ext cx="2128657" cy="807018"/>
          </a:xfrm>
          <a:prstGeom prst="rect">
            <a:avLst/>
          </a:prstGeom>
        </p:spPr>
      </p:pic>
      <p:pic>
        <p:nvPicPr>
          <p:cNvPr id="11" name="Picture 10"/>
          <p:cNvPicPr>
            <a:picLocks noChangeAspect="1"/>
          </p:cNvPicPr>
          <p:nvPr/>
        </p:nvPicPr>
        <p:blipFill>
          <a:blip r:embed="rId7"/>
          <a:stretch>
            <a:fillRect/>
          </a:stretch>
        </p:blipFill>
        <p:spPr>
          <a:xfrm>
            <a:off x="1126525" y="4244321"/>
            <a:ext cx="1809306" cy="759767"/>
          </a:xfrm>
          <a:prstGeom prst="rect">
            <a:avLst/>
          </a:prstGeom>
        </p:spPr>
      </p:pic>
      <p:pic>
        <p:nvPicPr>
          <p:cNvPr id="12" name="Picture 11"/>
          <p:cNvPicPr>
            <a:picLocks noChangeAspect="1"/>
          </p:cNvPicPr>
          <p:nvPr/>
        </p:nvPicPr>
        <p:blipFill>
          <a:blip r:embed="rId8"/>
          <a:stretch>
            <a:fillRect/>
          </a:stretch>
        </p:blipFill>
        <p:spPr>
          <a:xfrm>
            <a:off x="1983939" y="3210546"/>
            <a:ext cx="2050305" cy="1095277"/>
          </a:xfrm>
          <a:prstGeom prst="rect">
            <a:avLst/>
          </a:prstGeom>
        </p:spPr>
      </p:pic>
      <p:pic>
        <p:nvPicPr>
          <p:cNvPr id="13" name="Picture 12"/>
          <p:cNvPicPr>
            <a:picLocks noChangeAspect="1"/>
          </p:cNvPicPr>
          <p:nvPr/>
        </p:nvPicPr>
        <p:blipFill>
          <a:blip r:embed="rId9"/>
          <a:stretch>
            <a:fillRect/>
          </a:stretch>
        </p:blipFill>
        <p:spPr>
          <a:xfrm>
            <a:off x="1006066" y="4280587"/>
            <a:ext cx="3641038" cy="807144"/>
          </a:xfrm>
          <a:prstGeom prst="rect">
            <a:avLst/>
          </a:prstGeom>
        </p:spPr>
      </p:pic>
      <p:pic>
        <p:nvPicPr>
          <p:cNvPr id="14" name="Picture 13"/>
          <p:cNvPicPr>
            <a:picLocks noChangeAspect="1"/>
          </p:cNvPicPr>
          <p:nvPr/>
        </p:nvPicPr>
        <p:blipFill>
          <a:blip r:embed="rId10"/>
          <a:stretch>
            <a:fillRect/>
          </a:stretch>
        </p:blipFill>
        <p:spPr>
          <a:xfrm>
            <a:off x="2085472" y="4204314"/>
            <a:ext cx="2980556" cy="738267"/>
          </a:xfrm>
          <a:prstGeom prst="rect">
            <a:avLst/>
          </a:prstGeom>
        </p:spPr>
      </p:pic>
      <p:pic>
        <p:nvPicPr>
          <p:cNvPr id="15" name="Picture 14"/>
          <p:cNvPicPr>
            <a:picLocks noChangeAspect="1"/>
          </p:cNvPicPr>
          <p:nvPr/>
        </p:nvPicPr>
        <p:blipFill>
          <a:blip r:embed="rId11"/>
          <a:stretch>
            <a:fillRect/>
          </a:stretch>
        </p:blipFill>
        <p:spPr>
          <a:xfrm>
            <a:off x="4891658" y="1639236"/>
            <a:ext cx="4099011" cy="1953435"/>
          </a:xfrm>
          <a:prstGeom prst="rect">
            <a:avLst/>
          </a:prstGeom>
        </p:spPr>
      </p:pic>
      <p:sp>
        <p:nvSpPr>
          <p:cNvPr id="16" name="Rectangle 15"/>
          <p:cNvSpPr/>
          <p:nvPr/>
        </p:nvSpPr>
        <p:spPr>
          <a:xfrm>
            <a:off x="4916943" y="934598"/>
            <a:ext cx="4572000" cy="646331"/>
          </a:xfrm>
          <a:prstGeom prst="rect">
            <a:avLst/>
          </a:prstGeom>
        </p:spPr>
        <p:txBody>
          <a:bodyPr>
            <a:spAutoFit/>
          </a:bodyPr>
          <a:lstStyle/>
          <a:p>
            <a:r>
              <a:rPr lang="en-US" dirty="0"/>
              <a:t>Difference Between Containers And Virtualization</a:t>
            </a:r>
          </a:p>
        </p:txBody>
      </p:sp>
    </p:spTree>
    <p:extLst>
      <p:ext uri="{BB962C8B-B14F-4D97-AF65-F5344CB8AC3E}">
        <p14:creationId xmlns:p14="http://schemas.microsoft.com/office/powerpoint/2010/main" val="5558846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42</a:t>
            </a:fld>
            <a:endParaRPr lang="en-US" dirty="0"/>
          </a:p>
        </p:txBody>
      </p:sp>
      <p:sp>
        <p:nvSpPr>
          <p:cNvPr id="5" name="Rectangle 4"/>
          <p:cNvSpPr/>
          <p:nvPr/>
        </p:nvSpPr>
        <p:spPr>
          <a:xfrm>
            <a:off x="171055" y="306036"/>
            <a:ext cx="3416208" cy="954107"/>
          </a:xfrm>
          <a:prstGeom prst="rect">
            <a:avLst/>
          </a:prstGeom>
        </p:spPr>
        <p:txBody>
          <a:bodyPr wrap="square">
            <a:spAutoFit/>
          </a:bodyPr>
          <a:lstStyle/>
          <a:p>
            <a:r>
              <a:rPr lang="en-US" sz="2400" b="1" dirty="0" smtClean="0">
                <a:solidFill>
                  <a:srgbClr val="0070C0"/>
                </a:solidFill>
              </a:rPr>
              <a:t>1.5. </a:t>
            </a:r>
            <a:r>
              <a:rPr lang="en-US" sz="2800" b="1" dirty="0">
                <a:solidFill>
                  <a:srgbClr val="0070C0"/>
                </a:solidFill>
              </a:rPr>
              <a:t>Google Cloud Container Registry</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171055" y="1181351"/>
            <a:ext cx="3613548" cy="1169551"/>
          </a:xfrm>
          <a:prstGeom prst="rect">
            <a:avLst/>
          </a:prstGeom>
        </p:spPr>
        <p:txBody>
          <a:bodyPr wrap="square">
            <a:spAutoFit/>
          </a:bodyPr>
          <a:lstStyle/>
          <a:p>
            <a:pPr algn="just"/>
            <a:r>
              <a:rPr lang="en-US" sz="1400" dirty="0"/>
              <a:t>The container registry is a private Docker repository to manage Docker Images and works with the popular continuous delivery systems. Customers can decide who can access what with fine-grained access control.</a:t>
            </a:r>
          </a:p>
        </p:txBody>
      </p:sp>
      <p:sp>
        <p:nvSpPr>
          <p:cNvPr id="11" name="Rectangle 10"/>
          <p:cNvSpPr/>
          <p:nvPr/>
        </p:nvSpPr>
        <p:spPr>
          <a:xfrm>
            <a:off x="3978862" y="721534"/>
            <a:ext cx="3196644" cy="307777"/>
          </a:xfrm>
          <a:prstGeom prst="rect">
            <a:avLst/>
          </a:prstGeom>
        </p:spPr>
        <p:txBody>
          <a:bodyPr wrap="none">
            <a:spAutoFit/>
          </a:bodyPr>
          <a:lstStyle/>
          <a:p>
            <a:r>
              <a:rPr lang="en-US" sz="1400" b="1" dirty="0">
                <a:solidFill>
                  <a:srgbClr val="0070C0"/>
                </a:solidFill>
              </a:rPr>
              <a:t>Google Kubernetes Engine For Beginners</a:t>
            </a:r>
          </a:p>
        </p:txBody>
      </p:sp>
      <p:sp>
        <p:nvSpPr>
          <p:cNvPr id="12" name="Rectangle 11"/>
          <p:cNvSpPr/>
          <p:nvPr/>
        </p:nvSpPr>
        <p:spPr>
          <a:xfrm>
            <a:off x="4051769" y="1029311"/>
            <a:ext cx="4812362" cy="3539430"/>
          </a:xfrm>
          <a:prstGeom prst="rect">
            <a:avLst/>
          </a:prstGeom>
        </p:spPr>
        <p:txBody>
          <a:bodyPr wrap="square">
            <a:spAutoFit/>
          </a:bodyPr>
          <a:lstStyle/>
          <a:p>
            <a:pPr algn="just"/>
            <a:r>
              <a:rPr lang="en-US" sz="1400" dirty="0"/>
              <a:t>Google Kubernetes Engine (GKE) offers a managed environment for deploying, managing, and scaling containerized applications using Google infrastructure.</a:t>
            </a:r>
          </a:p>
          <a:p>
            <a:pPr algn="just"/>
            <a:endParaRPr lang="en-US" sz="1400" dirty="0"/>
          </a:p>
          <a:p>
            <a:pPr algn="just"/>
            <a:r>
              <a:rPr lang="en-US" sz="1400" dirty="0"/>
              <a:t>This blog post covers the following topics:</a:t>
            </a:r>
          </a:p>
          <a:p>
            <a:pPr marL="800100" lvl="1" indent="-342900" algn="just">
              <a:buFont typeface="+mj-lt"/>
              <a:buAutoNum type="arabicPeriod"/>
            </a:pPr>
            <a:endParaRPr lang="en-US" sz="1400" dirty="0"/>
          </a:p>
          <a:p>
            <a:pPr marL="800100" lvl="1" indent="-342900" algn="just">
              <a:buFont typeface="+mj-lt"/>
              <a:buAutoNum type="arabicPeriod"/>
            </a:pPr>
            <a:r>
              <a:rPr lang="en-US" sz="1400" dirty="0"/>
              <a:t>Need For Kubernetes</a:t>
            </a:r>
          </a:p>
          <a:p>
            <a:pPr marL="800100" lvl="1" indent="-342900" algn="just">
              <a:buFont typeface="+mj-lt"/>
              <a:buAutoNum type="arabicPeriod"/>
            </a:pPr>
            <a:r>
              <a:rPr lang="en-US" sz="1400" dirty="0"/>
              <a:t>Why Choose Google Kubernetes Engine?</a:t>
            </a:r>
          </a:p>
          <a:p>
            <a:pPr marL="800100" lvl="1" indent="-342900" algn="just">
              <a:buFont typeface="+mj-lt"/>
              <a:buAutoNum type="arabicPeriod"/>
            </a:pPr>
            <a:r>
              <a:rPr lang="en-US" sz="1400" dirty="0"/>
              <a:t>Features of GKE</a:t>
            </a:r>
          </a:p>
          <a:p>
            <a:pPr marL="800100" lvl="1" indent="-342900" algn="just">
              <a:buFont typeface="+mj-lt"/>
              <a:buAutoNum type="arabicPeriod"/>
            </a:pPr>
            <a:r>
              <a:rPr lang="en-US" sz="1400" dirty="0"/>
              <a:t>GKE: Workloads &amp; Mode of Operation</a:t>
            </a:r>
          </a:p>
          <a:p>
            <a:pPr marL="800100" lvl="1" indent="-342900" algn="just">
              <a:buFont typeface="+mj-lt"/>
              <a:buAutoNum type="arabicPeriod"/>
            </a:pPr>
            <a:r>
              <a:rPr lang="en-US" sz="1400" dirty="0"/>
              <a:t>GKE Architecture</a:t>
            </a:r>
          </a:p>
          <a:p>
            <a:pPr marL="800100" lvl="1" indent="-342900" algn="just">
              <a:buFont typeface="+mj-lt"/>
              <a:buAutoNum type="arabicPeriod"/>
            </a:pPr>
            <a:r>
              <a:rPr lang="en-US" sz="1400" dirty="0"/>
              <a:t>Applications of Kubernetes</a:t>
            </a:r>
          </a:p>
          <a:p>
            <a:pPr marL="800100" lvl="1" indent="-342900" algn="just">
              <a:buFont typeface="+mj-lt"/>
              <a:buAutoNum type="arabicPeriod"/>
            </a:pPr>
            <a:r>
              <a:rPr lang="en-US" sz="1400" dirty="0"/>
              <a:t>GKE Use-Cases</a:t>
            </a:r>
          </a:p>
          <a:p>
            <a:pPr marL="800100" lvl="1" indent="-342900" algn="just">
              <a:buFont typeface="+mj-lt"/>
              <a:buAutoNum type="arabicPeriod"/>
            </a:pPr>
            <a:r>
              <a:rPr lang="en-US" sz="1400" dirty="0"/>
              <a:t>Kubernetes Engine Security</a:t>
            </a:r>
          </a:p>
          <a:p>
            <a:pPr marL="800100" lvl="1" indent="-342900" algn="just">
              <a:buFont typeface="+mj-lt"/>
              <a:buAutoNum type="arabicPeriod"/>
            </a:pPr>
            <a:r>
              <a:rPr lang="en-US" sz="1400" dirty="0"/>
              <a:t>Kubernetes Engine Storage</a:t>
            </a:r>
          </a:p>
          <a:p>
            <a:pPr marL="800100" lvl="1" indent="-342900" algn="just">
              <a:buFont typeface="+mj-lt"/>
              <a:buAutoNum type="arabicPeriod"/>
            </a:pPr>
            <a:r>
              <a:rPr lang="en-US" sz="1400" dirty="0"/>
              <a:t>Kubernetes Engine Networking</a:t>
            </a:r>
          </a:p>
        </p:txBody>
      </p:sp>
    </p:spTree>
    <p:extLst>
      <p:ext uri="{BB962C8B-B14F-4D97-AF65-F5344CB8AC3E}">
        <p14:creationId xmlns:p14="http://schemas.microsoft.com/office/powerpoint/2010/main" val="34351496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43</a:t>
            </a:fld>
            <a:endParaRPr lang="en-US" dirty="0"/>
          </a:p>
        </p:txBody>
      </p:sp>
      <p:sp>
        <p:nvSpPr>
          <p:cNvPr id="5" name="Rectangle 4"/>
          <p:cNvSpPr/>
          <p:nvPr/>
        </p:nvSpPr>
        <p:spPr>
          <a:xfrm>
            <a:off x="171054" y="306036"/>
            <a:ext cx="4419543" cy="461665"/>
          </a:xfrm>
          <a:prstGeom prst="rect">
            <a:avLst/>
          </a:prstGeom>
        </p:spPr>
        <p:txBody>
          <a:bodyPr wrap="none">
            <a:spAutoFit/>
          </a:bodyPr>
          <a:lstStyle/>
          <a:p>
            <a:r>
              <a:rPr lang="en-US" sz="2400" b="1" dirty="0" smtClean="0">
                <a:solidFill>
                  <a:srgbClr val="0070C0"/>
                </a:solidFill>
              </a:rPr>
              <a:t>2</a:t>
            </a:r>
            <a:r>
              <a:rPr lang="en-US" sz="2400" b="1" dirty="0">
                <a:solidFill>
                  <a:srgbClr val="0070C0"/>
                </a:solidFill>
              </a:rPr>
              <a:t>. Storage And Database Services</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pic>
        <p:nvPicPr>
          <p:cNvPr id="3" name="Picture 2"/>
          <p:cNvPicPr>
            <a:picLocks noChangeAspect="1"/>
          </p:cNvPicPr>
          <p:nvPr/>
        </p:nvPicPr>
        <p:blipFill>
          <a:blip r:embed="rId3"/>
          <a:stretch>
            <a:fillRect/>
          </a:stretch>
        </p:blipFill>
        <p:spPr>
          <a:xfrm>
            <a:off x="473407" y="767701"/>
            <a:ext cx="4244434" cy="2404074"/>
          </a:xfrm>
          <a:prstGeom prst="rect">
            <a:avLst/>
          </a:prstGeom>
        </p:spPr>
      </p:pic>
      <p:sp>
        <p:nvSpPr>
          <p:cNvPr id="9" name="Rectangle 8"/>
          <p:cNvSpPr/>
          <p:nvPr/>
        </p:nvSpPr>
        <p:spPr>
          <a:xfrm>
            <a:off x="473407" y="3168322"/>
            <a:ext cx="3416208" cy="1569660"/>
          </a:xfrm>
          <a:prstGeom prst="rect">
            <a:avLst/>
          </a:prstGeom>
        </p:spPr>
        <p:txBody>
          <a:bodyPr wrap="square">
            <a:spAutoFit/>
          </a:bodyPr>
          <a:lstStyle/>
          <a:p>
            <a:r>
              <a:rPr lang="en-US" sz="1600" b="1" dirty="0" smtClean="0">
                <a:solidFill>
                  <a:srgbClr val="0070C0"/>
                </a:solidFill>
              </a:rPr>
              <a:t>2.1. Google </a:t>
            </a:r>
            <a:r>
              <a:rPr lang="en-US" sz="1600" b="1" dirty="0">
                <a:solidFill>
                  <a:srgbClr val="0070C0"/>
                </a:solidFill>
              </a:rPr>
              <a:t>Cloud </a:t>
            </a:r>
            <a:r>
              <a:rPr lang="en-US" sz="1600" b="1" dirty="0" smtClean="0">
                <a:solidFill>
                  <a:srgbClr val="0070C0"/>
                </a:solidFill>
              </a:rPr>
              <a:t>Storage</a:t>
            </a:r>
          </a:p>
          <a:p>
            <a:r>
              <a:rPr lang="en-US" sz="1600" b="1" dirty="0">
                <a:solidFill>
                  <a:srgbClr val="0070C0"/>
                </a:solidFill>
              </a:rPr>
              <a:t>2.2  Cloud </a:t>
            </a:r>
            <a:r>
              <a:rPr lang="en-US" sz="1600" b="1" dirty="0" smtClean="0">
                <a:solidFill>
                  <a:srgbClr val="0070C0"/>
                </a:solidFill>
              </a:rPr>
              <a:t>SQL</a:t>
            </a:r>
          </a:p>
          <a:p>
            <a:r>
              <a:rPr lang="en-US" sz="1600" b="1" dirty="0">
                <a:solidFill>
                  <a:srgbClr val="0070C0"/>
                </a:solidFill>
              </a:rPr>
              <a:t>2.3 Cloud </a:t>
            </a:r>
            <a:r>
              <a:rPr lang="en-US" sz="1600" b="1" dirty="0" err="1" smtClean="0">
                <a:solidFill>
                  <a:srgbClr val="0070C0"/>
                </a:solidFill>
              </a:rPr>
              <a:t>Bigtable</a:t>
            </a:r>
            <a:endParaRPr lang="en-US" sz="1600" b="1" dirty="0" smtClean="0">
              <a:solidFill>
                <a:srgbClr val="0070C0"/>
              </a:solidFill>
            </a:endParaRPr>
          </a:p>
          <a:p>
            <a:r>
              <a:rPr lang="en-US" sz="1600" b="1" dirty="0">
                <a:solidFill>
                  <a:srgbClr val="0070C0"/>
                </a:solidFill>
              </a:rPr>
              <a:t>2.4  Cloud </a:t>
            </a:r>
            <a:r>
              <a:rPr lang="en-US" sz="1600" b="1" dirty="0" err="1" smtClean="0">
                <a:solidFill>
                  <a:srgbClr val="0070C0"/>
                </a:solidFill>
              </a:rPr>
              <a:t>Datastore</a:t>
            </a:r>
            <a:endParaRPr lang="en-US" sz="1600" b="1" dirty="0" smtClean="0">
              <a:solidFill>
                <a:srgbClr val="0070C0"/>
              </a:solidFill>
            </a:endParaRPr>
          </a:p>
          <a:p>
            <a:r>
              <a:rPr lang="en-US" sz="1600" b="1" dirty="0">
                <a:solidFill>
                  <a:srgbClr val="0070C0"/>
                </a:solidFill>
              </a:rPr>
              <a:t>2.5  Persistent </a:t>
            </a:r>
            <a:r>
              <a:rPr lang="en-US" sz="1600" b="1" dirty="0" smtClean="0">
                <a:solidFill>
                  <a:srgbClr val="0070C0"/>
                </a:solidFill>
              </a:rPr>
              <a:t>Disk</a:t>
            </a:r>
          </a:p>
          <a:p>
            <a:r>
              <a:rPr lang="en-US" sz="1600" b="1" dirty="0">
                <a:solidFill>
                  <a:srgbClr val="0070C0"/>
                </a:solidFill>
              </a:rPr>
              <a:t>2.6 Cloud Spanner</a:t>
            </a:r>
          </a:p>
        </p:txBody>
      </p:sp>
    </p:spTree>
    <p:extLst>
      <p:ext uri="{BB962C8B-B14F-4D97-AF65-F5344CB8AC3E}">
        <p14:creationId xmlns:p14="http://schemas.microsoft.com/office/powerpoint/2010/main" val="10070249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44</a:t>
            </a:fld>
            <a:endParaRPr lang="en-US" dirty="0"/>
          </a:p>
        </p:txBody>
      </p:sp>
      <p:sp>
        <p:nvSpPr>
          <p:cNvPr id="5" name="Rectangle 4"/>
          <p:cNvSpPr/>
          <p:nvPr/>
        </p:nvSpPr>
        <p:spPr>
          <a:xfrm>
            <a:off x="171054" y="306036"/>
            <a:ext cx="2712217" cy="461665"/>
          </a:xfrm>
          <a:prstGeom prst="rect">
            <a:avLst/>
          </a:prstGeom>
        </p:spPr>
        <p:txBody>
          <a:bodyPr wrap="none">
            <a:spAutoFit/>
          </a:bodyPr>
          <a:lstStyle/>
          <a:p>
            <a:r>
              <a:rPr lang="en-US" sz="2400" b="1" dirty="0" smtClean="0">
                <a:solidFill>
                  <a:srgbClr val="0070C0"/>
                </a:solidFill>
              </a:rPr>
              <a:t>3. Network Services</a:t>
            </a:r>
            <a:endParaRPr lang="en-US" sz="2400" b="1" dirty="0">
              <a:solidFill>
                <a:srgbClr val="0070C0"/>
              </a:solidFill>
            </a:endParaRP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pic>
        <p:nvPicPr>
          <p:cNvPr id="55298" name="Picture 2" descr="Networking 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0665" y="1066983"/>
            <a:ext cx="5065200" cy="17015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71054" y="3122196"/>
            <a:ext cx="3792128" cy="1323439"/>
          </a:xfrm>
          <a:prstGeom prst="rect">
            <a:avLst/>
          </a:prstGeom>
        </p:spPr>
        <p:txBody>
          <a:bodyPr wrap="none">
            <a:spAutoFit/>
          </a:bodyPr>
          <a:lstStyle/>
          <a:p>
            <a:r>
              <a:rPr lang="en-US" sz="1600" dirty="0">
                <a:solidFill>
                  <a:srgbClr val="0070C0"/>
                </a:solidFill>
              </a:rPr>
              <a:t>3.1 Virtual Private Cloud (VPC</a:t>
            </a:r>
            <a:r>
              <a:rPr lang="en-US" sz="1600" dirty="0" smtClean="0">
                <a:solidFill>
                  <a:srgbClr val="0070C0"/>
                </a:solidFill>
              </a:rPr>
              <a:t>)</a:t>
            </a:r>
          </a:p>
          <a:p>
            <a:r>
              <a:rPr lang="en-US" sz="1600" b="1" dirty="0">
                <a:solidFill>
                  <a:srgbClr val="0070C0"/>
                </a:solidFill>
              </a:rPr>
              <a:t>3.2  Cloud Load </a:t>
            </a:r>
            <a:r>
              <a:rPr lang="en-US" sz="1600" b="1" dirty="0" smtClean="0">
                <a:solidFill>
                  <a:srgbClr val="0070C0"/>
                </a:solidFill>
              </a:rPr>
              <a:t>Balancing</a:t>
            </a:r>
          </a:p>
          <a:p>
            <a:r>
              <a:rPr lang="en-US" sz="1600" b="1" dirty="0">
                <a:solidFill>
                  <a:srgbClr val="0070C0"/>
                </a:solidFill>
              </a:rPr>
              <a:t>3.3 Cloud DNS (Domain Naming System</a:t>
            </a:r>
            <a:r>
              <a:rPr lang="en-US" sz="1600" b="1" dirty="0" smtClean="0">
                <a:solidFill>
                  <a:srgbClr val="0070C0"/>
                </a:solidFill>
              </a:rPr>
              <a:t>)</a:t>
            </a:r>
          </a:p>
          <a:p>
            <a:r>
              <a:rPr lang="en-US" sz="1600" b="1" dirty="0">
                <a:solidFill>
                  <a:srgbClr val="0070C0"/>
                </a:solidFill>
              </a:rPr>
              <a:t>3.4 Cloud CDN (Content Delivery Network</a:t>
            </a:r>
            <a:r>
              <a:rPr lang="en-US" sz="1600" b="1" dirty="0" smtClean="0">
                <a:solidFill>
                  <a:srgbClr val="0070C0"/>
                </a:solidFill>
              </a:rPr>
              <a:t>)</a:t>
            </a:r>
          </a:p>
          <a:p>
            <a:r>
              <a:rPr lang="en-US" sz="1600" b="1" dirty="0">
                <a:solidFill>
                  <a:srgbClr val="0070C0"/>
                </a:solidFill>
              </a:rPr>
              <a:t>3.5 Google Cloud Interconnect</a:t>
            </a:r>
            <a:endParaRPr lang="en-US" sz="1600" dirty="0">
              <a:solidFill>
                <a:srgbClr val="0070C0"/>
              </a:solidFill>
            </a:endParaRPr>
          </a:p>
        </p:txBody>
      </p:sp>
    </p:spTree>
    <p:extLst>
      <p:ext uri="{BB962C8B-B14F-4D97-AF65-F5344CB8AC3E}">
        <p14:creationId xmlns:p14="http://schemas.microsoft.com/office/powerpoint/2010/main" val="28687988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45</a:t>
            </a:fld>
            <a:endParaRPr lang="en-US" dirty="0"/>
          </a:p>
        </p:txBody>
      </p:sp>
      <p:sp>
        <p:nvSpPr>
          <p:cNvPr id="5" name="Rectangle 4"/>
          <p:cNvSpPr/>
          <p:nvPr/>
        </p:nvSpPr>
        <p:spPr>
          <a:xfrm>
            <a:off x="171054" y="306036"/>
            <a:ext cx="2664512" cy="461665"/>
          </a:xfrm>
          <a:prstGeom prst="rect">
            <a:avLst/>
          </a:prstGeom>
        </p:spPr>
        <p:txBody>
          <a:bodyPr wrap="none">
            <a:spAutoFit/>
          </a:bodyPr>
          <a:lstStyle/>
          <a:p>
            <a:r>
              <a:rPr lang="en-US" sz="2400" b="1" dirty="0" smtClean="0">
                <a:solidFill>
                  <a:srgbClr val="0070C0"/>
                </a:solidFill>
              </a:rPr>
              <a:t>4. Big Data Services</a:t>
            </a:r>
            <a:endParaRPr lang="en-US" sz="2400" b="1" dirty="0">
              <a:solidFill>
                <a:srgbClr val="0070C0"/>
              </a:solidFill>
            </a:endParaRP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pic>
        <p:nvPicPr>
          <p:cNvPr id="2" name="Picture 1"/>
          <p:cNvPicPr>
            <a:picLocks noChangeAspect="1"/>
          </p:cNvPicPr>
          <p:nvPr/>
        </p:nvPicPr>
        <p:blipFill>
          <a:blip r:embed="rId3"/>
          <a:stretch>
            <a:fillRect/>
          </a:stretch>
        </p:blipFill>
        <p:spPr>
          <a:xfrm>
            <a:off x="520504" y="767701"/>
            <a:ext cx="3474427" cy="1414588"/>
          </a:xfrm>
          <a:prstGeom prst="rect">
            <a:avLst/>
          </a:prstGeom>
        </p:spPr>
      </p:pic>
      <p:sp>
        <p:nvSpPr>
          <p:cNvPr id="8" name="Rectangle 7"/>
          <p:cNvSpPr/>
          <p:nvPr/>
        </p:nvSpPr>
        <p:spPr>
          <a:xfrm>
            <a:off x="332730" y="2383492"/>
            <a:ext cx="3416208" cy="1477328"/>
          </a:xfrm>
          <a:prstGeom prst="rect">
            <a:avLst/>
          </a:prstGeom>
        </p:spPr>
        <p:txBody>
          <a:bodyPr wrap="square">
            <a:spAutoFit/>
          </a:bodyPr>
          <a:lstStyle/>
          <a:p>
            <a:r>
              <a:rPr lang="en-US" b="1" dirty="0">
                <a:solidFill>
                  <a:srgbClr val="0070C0"/>
                </a:solidFill>
              </a:rPr>
              <a:t>4.1 </a:t>
            </a:r>
            <a:r>
              <a:rPr lang="en-US" b="1" dirty="0" err="1" smtClean="0">
                <a:solidFill>
                  <a:srgbClr val="0070C0"/>
                </a:solidFill>
              </a:rPr>
              <a:t>BigQuery</a:t>
            </a:r>
            <a:endParaRPr lang="en-US" b="1" dirty="0" smtClean="0">
              <a:solidFill>
                <a:srgbClr val="0070C0"/>
              </a:solidFill>
            </a:endParaRPr>
          </a:p>
          <a:p>
            <a:r>
              <a:rPr lang="en-US" b="1" dirty="0">
                <a:solidFill>
                  <a:srgbClr val="0070C0"/>
                </a:solidFill>
              </a:rPr>
              <a:t>4.2 Cloud </a:t>
            </a:r>
            <a:r>
              <a:rPr lang="en-US" b="1" dirty="0" smtClean="0">
                <a:solidFill>
                  <a:srgbClr val="0070C0"/>
                </a:solidFill>
              </a:rPr>
              <a:t>Dataflow</a:t>
            </a:r>
          </a:p>
          <a:p>
            <a:r>
              <a:rPr lang="en-US" b="1" dirty="0">
                <a:solidFill>
                  <a:srgbClr val="0070C0"/>
                </a:solidFill>
              </a:rPr>
              <a:t>4.3 Google Cloud </a:t>
            </a:r>
            <a:r>
              <a:rPr lang="en-US" b="1" dirty="0" smtClean="0">
                <a:solidFill>
                  <a:srgbClr val="0070C0"/>
                </a:solidFill>
              </a:rPr>
              <a:t>Pub/Sub</a:t>
            </a:r>
          </a:p>
          <a:p>
            <a:r>
              <a:rPr lang="en-US" b="1" dirty="0">
                <a:solidFill>
                  <a:srgbClr val="0070C0"/>
                </a:solidFill>
              </a:rPr>
              <a:t>4.4 Cloud </a:t>
            </a:r>
            <a:r>
              <a:rPr lang="en-US" b="1" dirty="0" err="1" smtClean="0">
                <a:solidFill>
                  <a:srgbClr val="0070C0"/>
                </a:solidFill>
              </a:rPr>
              <a:t>Dataproc</a:t>
            </a:r>
            <a:endParaRPr lang="en-US" b="1" dirty="0" smtClean="0">
              <a:solidFill>
                <a:srgbClr val="0070C0"/>
              </a:solidFill>
            </a:endParaRPr>
          </a:p>
          <a:p>
            <a:r>
              <a:rPr lang="en-US" b="1" dirty="0">
                <a:solidFill>
                  <a:srgbClr val="0070C0"/>
                </a:solidFill>
              </a:rPr>
              <a:t>4.5 Cloud </a:t>
            </a:r>
            <a:r>
              <a:rPr lang="en-US" b="1" dirty="0" err="1">
                <a:solidFill>
                  <a:srgbClr val="0070C0"/>
                </a:solidFill>
              </a:rPr>
              <a:t>Datalab</a:t>
            </a:r>
            <a:endParaRPr lang="en-US" sz="1600" b="1" dirty="0">
              <a:solidFill>
                <a:srgbClr val="0070C0"/>
              </a:solidFill>
            </a:endParaRPr>
          </a:p>
        </p:txBody>
      </p:sp>
    </p:spTree>
    <p:extLst>
      <p:ext uri="{BB962C8B-B14F-4D97-AF65-F5344CB8AC3E}">
        <p14:creationId xmlns:p14="http://schemas.microsoft.com/office/powerpoint/2010/main" val="39956326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46</a:t>
            </a:fld>
            <a:endParaRPr lang="en-US" dirty="0"/>
          </a:p>
        </p:txBody>
      </p:sp>
      <p:sp>
        <p:nvSpPr>
          <p:cNvPr id="5" name="Rectangle 4"/>
          <p:cNvSpPr/>
          <p:nvPr/>
        </p:nvSpPr>
        <p:spPr>
          <a:xfrm>
            <a:off x="171054" y="306036"/>
            <a:ext cx="4513488" cy="523220"/>
          </a:xfrm>
          <a:prstGeom prst="rect">
            <a:avLst/>
          </a:prstGeom>
        </p:spPr>
        <p:txBody>
          <a:bodyPr wrap="square">
            <a:spAutoFit/>
          </a:bodyPr>
          <a:lstStyle/>
          <a:p>
            <a:r>
              <a:rPr lang="en-US" sz="2800" b="1" dirty="0" smtClean="0">
                <a:solidFill>
                  <a:srgbClr val="0070C0"/>
                </a:solidFill>
              </a:rPr>
              <a:t>5. </a:t>
            </a:r>
            <a:r>
              <a:rPr lang="en-US" sz="2800" b="1" dirty="0">
                <a:solidFill>
                  <a:srgbClr val="0070C0"/>
                </a:solidFill>
              </a:rPr>
              <a:t>Machine </a:t>
            </a:r>
            <a:r>
              <a:rPr lang="en-US" sz="2800" b="1" dirty="0" smtClean="0">
                <a:solidFill>
                  <a:srgbClr val="0070C0"/>
                </a:solidFill>
              </a:rPr>
              <a:t>Learning Services</a:t>
            </a:r>
            <a:endParaRPr lang="en-US" sz="2800" b="1" dirty="0">
              <a:solidFill>
                <a:srgbClr val="0070C0"/>
              </a:solidFill>
            </a:endParaRP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3" name="Rectangle 2"/>
          <p:cNvSpPr/>
          <p:nvPr/>
        </p:nvSpPr>
        <p:spPr>
          <a:xfrm>
            <a:off x="171054" y="3122196"/>
            <a:ext cx="3180614" cy="1754326"/>
          </a:xfrm>
          <a:prstGeom prst="rect">
            <a:avLst/>
          </a:prstGeom>
        </p:spPr>
        <p:txBody>
          <a:bodyPr wrap="none">
            <a:spAutoFit/>
          </a:bodyPr>
          <a:lstStyle/>
          <a:p>
            <a:r>
              <a:rPr lang="en-US" b="1" dirty="0">
                <a:solidFill>
                  <a:srgbClr val="0070C0"/>
                </a:solidFill>
              </a:rPr>
              <a:t>5.1  Cloud Machine </a:t>
            </a:r>
            <a:r>
              <a:rPr lang="en-US" b="1" dirty="0" smtClean="0">
                <a:solidFill>
                  <a:srgbClr val="0070C0"/>
                </a:solidFill>
              </a:rPr>
              <a:t>Learning</a:t>
            </a:r>
          </a:p>
          <a:p>
            <a:r>
              <a:rPr lang="en-US" b="1" dirty="0">
                <a:solidFill>
                  <a:srgbClr val="0070C0"/>
                </a:solidFill>
              </a:rPr>
              <a:t>5.2 Cloud </a:t>
            </a:r>
            <a:r>
              <a:rPr lang="en-US" b="1" dirty="0" err="1" smtClean="0">
                <a:solidFill>
                  <a:srgbClr val="0070C0"/>
                </a:solidFill>
              </a:rPr>
              <a:t>AutoML</a:t>
            </a:r>
            <a:endParaRPr lang="en-US" b="1" dirty="0" smtClean="0">
              <a:solidFill>
                <a:srgbClr val="0070C0"/>
              </a:solidFill>
            </a:endParaRPr>
          </a:p>
          <a:p>
            <a:r>
              <a:rPr lang="en-US" b="1" dirty="0">
                <a:solidFill>
                  <a:srgbClr val="0070C0"/>
                </a:solidFill>
              </a:rPr>
              <a:t>5.3 Cloud Vision </a:t>
            </a:r>
            <a:r>
              <a:rPr lang="en-US" b="1" dirty="0" smtClean="0">
                <a:solidFill>
                  <a:srgbClr val="0070C0"/>
                </a:solidFill>
              </a:rPr>
              <a:t>API</a:t>
            </a:r>
          </a:p>
          <a:p>
            <a:r>
              <a:rPr lang="en-US" b="1" dirty="0">
                <a:solidFill>
                  <a:srgbClr val="0070C0"/>
                </a:solidFill>
              </a:rPr>
              <a:t>5.4 Cloud Speech </a:t>
            </a:r>
            <a:r>
              <a:rPr lang="en-US" b="1" dirty="0" smtClean="0">
                <a:solidFill>
                  <a:srgbClr val="0070C0"/>
                </a:solidFill>
              </a:rPr>
              <a:t>API</a:t>
            </a:r>
          </a:p>
          <a:p>
            <a:r>
              <a:rPr lang="en-US" b="1" dirty="0">
                <a:solidFill>
                  <a:srgbClr val="0070C0"/>
                </a:solidFill>
              </a:rPr>
              <a:t>5.5 Cloud Natural Language </a:t>
            </a:r>
            <a:r>
              <a:rPr lang="en-US" b="1" dirty="0" smtClean="0">
                <a:solidFill>
                  <a:srgbClr val="0070C0"/>
                </a:solidFill>
              </a:rPr>
              <a:t>API</a:t>
            </a:r>
          </a:p>
          <a:p>
            <a:r>
              <a:rPr lang="en-US" b="1" dirty="0">
                <a:solidFill>
                  <a:srgbClr val="0070C0"/>
                </a:solidFill>
              </a:rPr>
              <a:t>5.6 Translate API</a:t>
            </a:r>
            <a:endParaRPr lang="en-US" sz="1600" dirty="0">
              <a:solidFill>
                <a:srgbClr val="0070C0"/>
              </a:solidFill>
            </a:endParaRPr>
          </a:p>
        </p:txBody>
      </p:sp>
      <p:pic>
        <p:nvPicPr>
          <p:cNvPr id="2" name="Picture 1"/>
          <p:cNvPicPr>
            <a:picLocks noChangeAspect="1"/>
          </p:cNvPicPr>
          <p:nvPr/>
        </p:nvPicPr>
        <p:blipFill>
          <a:blip r:embed="rId3"/>
          <a:stretch>
            <a:fillRect/>
          </a:stretch>
        </p:blipFill>
        <p:spPr>
          <a:xfrm>
            <a:off x="648928" y="1001516"/>
            <a:ext cx="4139381" cy="1948420"/>
          </a:xfrm>
          <a:prstGeom prst="rect">
            <a:avLst/>
          </a:prstGeom>
        </p:spPr>
      </p:pic>
    </p:spTree>
    <p:extLst>
      <p:ext uri="{BB962C8B-B14F-4D97-AF65-F5344CB8AC3E}">
        <p14:creationId xmlns:p14="http://schemas.microsoft.com/office/powerpoint/2010/main" val="32581115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47</a:t>
            </a:fld>
            <a:endParaRPr lang="en-US" dirty="0"/>
          </a:p>
        </p:txBody>
      </p:sp>
      <p:sp>
        <p:nvSpPr>
          <p:cNvPr id="5" name="Rectangle 4"/>
          <p:cNvSpPr/>
          <p:nvPr/>
        </p:nvSpPr>
        <p:spPr>
          <a:xfrm>
            <a:off x="171054" y="306036"/>
            <a:ext cx="4357090" cy="461665"/>
          </a:xfrm>
          <a:prstGeom prst="rect">
            <a:avLst/>
          </a:prstGeom>
        </p:spPr>
        <p:txBody>
          <a:bodyPr wrap="none">
            <a:spAutoFit/>
          </a:bodyPr>
          <a:lstStyle/>
          <a:p>
            <a:r>
              <a:rPr lang="en-US" sz="2400" b="1" dirty="0" smtClean="0">
                <a:solidFill>
                  <a:srgbClr val="0070C0"/>
                </a:solidFill>
              </a:rPr>
              <a:t>6</a:t>
            </a:r>
            <a:r>
              <a:rPr lang="en-US" sz="2400" b="1" dirty="0">
                <a:solidFill>
                  <a:srgbClr val="0070C0"/>
                </a:solidFill>
              </a:rPr>
              <a:t>. Identity And Security Services </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pic>
        <p:nvPicPr>
          <p:cNvPr id="2" name="Picture 1"/>
          <p:cNvPicPr>
            <a:picLocks noChangeAspect="1"/>
          </p:cNvPicPr>
          <p:nvPr/>
        </p:nvPicPr>
        <p:blipFill>
          <a:blip r:embed="rId3"/>
          <a:stretch>
            <a:fillRect/>
          </a:stretch>
        </p:blipFill>
        <p:spPr>
          <a:xfrm>
            <a:off x="766915" y="767701"/>
            <a:ext cx="4213123" cy="2028388"/>
          </a:xfrm>
          <a:prstGeom prst="rect">
            <a:avLst/>
          </a:prstGeom>
        </p:spPr>
      </p:pic>
      <p:sp>
        <p:nvSpPr>
          <p:cNvPr id="8" name="Rectangle 7"/>
          <p:cNvSpPr/>
          <p:nvPr/>
        </p:nvSpPr>
        <p:spPr>
          <a:xfrm>
            <a:off x="171054" y="3122196"/>
            <a:ext cx="6159315" cy="923330"/>
          </a:xfrm>
          <a:prstGeom prst="rect">
            <a:avLst/>
          </a:prstGeom>
        </p:spPr>
        <p:txBody>
          <a:bodyPr wrap="none">
            <a:spAutoFit/>
          </a:bodyPr>
          <a:lstStyle/>
          <a:p>
            <a:r>
              <a:rPr lang="en-US" b="1" dirty="0">
                <a:solidFill>
                  <a:srgbClr val="0070C0"/>
                </a:solidFill>
              </a:rPr>
              <a:t>6.1 Google Cloud </a:t>
            </a:r>
            <a:r>
              <a:rPr lang="en-US" dirty="0" err="1" smtClean="0">
                <a:solidFill>
                  <a:srgbClr val="0070C0"/>
                </a:solidFill>
              </a:rPr>
              <a:t>Cloud</a:t>
            </a:r>
            <a:r>
              <a:rPr lang="en-US" dirty="0" smtClean="0">
                <a:solidFill>
                  <a:srgbClr val="0070C0"/>
                </a:solidFill>
              </a:rPr>
              <a:t> </a:t>
            </a:r>
            <a:r>
              <a:rPr lang="en-US" dirty="0">
                <a:solidFill>
                  <a:srgbClr val="0070C0"/>
                </a:solidFill>
              </a:rPr>
              <a:t>Identity and Access Management (IAM</a:t>
            </a:r>
            <a:r>
              <a:rPr lang="en-US" dirty="0" smtClean="0">
                <a:solidFill>
                  <a:srgbClr val="0070C0"/>
                </a:solidFill>
              </a:rPr>
              <a:t>)</a:t>
            </a:r>
          </a:p>
          <a:p>
            <a:r>
              <a:rPr lang="en-US" b="1" dirty="0">
                <a:solidFill>
                  <a:srgbClr val="0070C0"/>
                </a:solidFill>
              </a:rPr>
              <a:t>6.2 Cloud Resource </a:t>
            </a:r>
            <a:r>
              <a:rPr lang="en-US" b="1" dirty="0" smtClean="0">
                <a:solidFill>
                  <a:srgbClr val="0070C0"/>
                </a:solidFill>
              </a:rPr>
              <a:t>Manager</a:t>
            </a:r>
          </a:p>
          <a:p>
            <a:r>
              <a:rPr lang="en-US" b="1" dirty="0">
                <a:solidFill>
                  <a:srgbClr val="0070C0"/>
                </a:solidFill>
              </a:rPr>
              <a:t>6.3 Cloud Security Scanner</a:t>
            </a:r>
            <a:endParaRPr lang="en-US" dirty="0">
              <a:solidFill>
                <a:srgbClr val="0070C0"/>
              </a:solidFill>
            </a:endParaRPr>
          </a:p>
        </p:txBody>
      </p:sp>
    </p:spTree>
    <p:extLst>
      <p:ext uri="{BB962C8B-B14F-4D97-AF65-F5344CB8AC3E}">
        <p14:creationId xmlns:p14="http://schemas.microsoft.com/office/powerpoint/2010/main" val="27018222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48</a:t>
            </a:fld>
            <a:endParaRPr lang="en-US" dirty="0"/>
          </a:p>
        </p:txBody>
      </p:sp>
      <p:sp>
        <p:nvSpPr>
          <p:cNvPr id="5" name="Rectangle 4"/>
          <p:cNvSpPr/>
          <p:nvPr/>
        </p:nvSpPr>
        <p:spPr>
          <a:xfrm>
            <a:off x="171054" y="306036"/>
            <a:ext cx="3786036" cy="461665"/>
          </a:xfrm>
          <a:prstGeom prst="rect">
            <a:avLst/>
          </a:prstGeom>
        </p:spPr>
        <p:txBody>
          <a:bodyPr wrap="none">
            <a:spAutoFit/>
          </a:bodyPr>
          <a:lstStyle/>
          <a:p>
            <a:r>
              <a:rPr lang="en-US" sz="2400" b="1" dirty="0" smtClean="0">
                <a:solidFill>
                  <a:srgbClr val="0070C0"/>
                </a:solidFill>
              </a:rPr>
              <a:t>7. </a:t>
            </a:r>
            <a:r>
              <a:rPr lang="en-US" b="1" dirty="0">
                <a:solidFill>
                  <a:srgbClr val="0070C0"/>
                </a:solidFill>
              </a:rPr>
              <a:t>Management And Developer Tools</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pic>
        <p:nvPicPr>
          <p:cNvPr id="2" name="Picture 1"/>
          <p:cNvPicPr>
            <a:picLocks noChangeAspect="1"/>
          </p:cNvPicPr>
          <p:nvPr/>
        </p:nvPicPr>
        <p:blipFill>
          <a:blip r:embed="rId3"/>
          <a:stretch>
            <a:fillRect/>
          </a:stretch>
        </p:blipFill>
        <p:spPr>
          <a:xfrm>
            <a:off x="230059" y="767701"/>
            <a:ext cx="5291752" cy="3125989"/>
          </a:xfrm>
          <a:prstGeom prst="rect">
            <a:avLst/>
          </a:prstGeom>
        </p:spPr>
      </p:pic>
      <p:sp>
        <p:nvSpPr>
          <p:cNvPr id="8" name="Rectangle 7"/>
          <p:cNvSpPr/>
          <p:nvPr/>
        </p:nvSpPr>
        <p:spPr>
          <a:xfrm>
            <a:off x="5580816" y="880441"/>
            <a:ext cx="3219599" cy="1200329"/>
          </a:xfrm>
          <a:prstGeom prst="rect">
            <a:avLst/>
          </a:prstGeom>
        </p:spPr>
        <p:txBody>
          <a:bodyPr wrap="none">
            <a:spAutoFit/>
          </a:bodyPr>
          <a:lstStyle/>
          <a:p>
            <a:r>
              <a:rPr lang="en-US" b="1" dirty="0"/>
              <a:t>7.1 </a:t>
            </a:r>
            <a:r>
              <a:rPr lang="en-US" b="1" dirty="0" err="1" smtClean="0"/>
              <a:t>Stackdriver</a:t>
            </a:r>
            <a:endParaRPr lang="en-US" b="1" dirty="0" smtClean="0"/>
          </a:p>
          <a:p>
            <a:r>
              <a:rPr lang="en-US" b="1" dirty="0"/>
              <a:t>7.2 Console </a:t>
            </a:r>
            <a:r>
              <a:rPr lang="en-US" b="1" dirty="0" smtClean="0"/>
              <a:t>App</a:t>
            </a:r>
          </a:p>
          <a:p>
            <a:r>
              <a:rPr lang="en-US" b="1" dirty="0"/>
              <a:t>7.3  Google Cloud </a:t>
            </a:r>
            <a:r>
              <a:rPr lang="en-US" b="1" dirty="0" smtClean="0"/>
              <a:t>SDK</a:t>
            </a:r>
          </a:p>
          <a:p>
            <a:r>
              <a:rPr lang="en-US" b="1" dirty="0"/>
              <a:t>7.4 Cloud Deployment Manager</a:t>
            </a:r>
            <a:endParaRPr lang="en-US" dirty="0"/>
          </a:p>
        </p:txBody>
      </p:sp>
    </p:spTree>
    <p:extLst>
      <p:ext uri="{BB962C8B-B14F-4D97-AF65-F5344CB8AC3E}">
        <p14:creationId xmlns:p14="http://schemas.microsoft.com/office/powerpoint/2010/main" val="6562364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49</a:t>
            </a:fld>
            <a:endParaRPr lang="en-US" dirty="0"/>
          </a:p>
        </p:txBody>
      </p:sp>
      <p:sp>
        <p:nvSpPr>
          <p:cNvPr id="5" name="Rectangle 4"/>
          <p:cNvSpPr/>
          <p:nvPr/>
        </p:nvSpPr>
        <p:spPr>
          <a:xfrm>
            <a:off x="171054" y="306036"/>
            <a:ext cx="2880404" cy="461665"/>
          </a:xfrm>
          <a:prstGeom prst="rect">
            <a:avLst/>
          </a:prstGeom>
        </p:spPr>
        <p:txBody>
          <a:bodyPr wrap="none">
            <a:spAutoFit/>
          </a:bodyPr>
          <a:lstStyle/>
          <a:p>
            <a:r>
              <a:rPr lang="en-US" sz="2400" b="1" dirty="0">
                <a:solidFill>
                  <a:srgbClr val="0070C0"/>
                </a:solidFill>
              </a:rPr>
              <a:t>1</a:t>
            </a:r>
            <a:r>
              <a:rPr lang="en-US" sz="2400" b="1" dirty="0" smtClean="0">
                <a:solidFill>
                  <a:srgbClr val="0070C0"/>
                </a:solidFill>
              </a:rPr>
              <a:t>. </a:t>
            </a:r>
            <a:r>
              <a:rPr lang="en-US" sz="2400" b="1" dirty="0">
                <a:solidFill>
                  <a:srgbClr val="0070C0"/>
                </a:solidFill>
              </a:rPr>
              <a:t>Computing Service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923330"/>
          </a:xfrm>
          <a:prstGeom prst="rect">
            <a:avLst/>
          </a:prstGeom>
        </p:spPr>
        <p:txBody>
          <a:bodyPr wrap="square">
            <a:spAutoFit/>
          </a:bodyPr>
          <a:lstStyle/>
          <a:p>
            <a:pPr algn="just"/>
            <a:r>
              <a:rPr lang="en-US" dirty="0"/>
              <a:t>Google Cloud provides users with the facility of computing and hosting where you </a:t>
            </a:r>
            <a:r>
              <a:rPr lang="en-US" dirty="0" smtClean="0"/>
              <a:t>can</a:t>
            </a:r>
            <a:endParaRPr lang="en-US" dirty="0"/>
          </a:p>
        </p:txBody>
      </p:sp>
    </p:spTree>
    <p:extLst>
      <p:ext uri="{BB962C8B-B14F-4D97-AF65-F5344CB8AC3E}">
        <p14:creationId xmlns:p14="http://schemas.microsoft.com/office/powerpoint/2010/main" val="42894169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833" y="1596207"/>
            <a:ext cx="7886700" cy="994172"/>
          </a:xfrm>
        </p:spPr>
        <p:txBody>
          <a:bodyPr>
            <a:normAutofit/>
          </a:bodyPr>
          <a:lstStyle/>
          <a:p>
            <a:r>
              <a:rPr lang="en-US" b="1" dirty="0" smtClean="0"/>
              <a:t>**Google </a:t>
            </a:r>
            <a:r>
              <a:rPr lang="en-US" b="1" dirty="0"/>
              <a:t>Cloud Platform as a </a:t>
            </a:r>
            <a:r>
              <a:rPr lang="en-US" b="1" dirty="0" smtClean="0"/>
              <a:t>Service**</a:t>
            </a:r>
            <a:endParaRPr lang="en-US" dirty="0"/>
          </a:p>
        </p:txBody>
      </p:sp>
      <p:pic>
        <p:nvPicPr>
          <p:cNvPr id="5" name="Content Placeholder 4"/>
          <p:cNvPicPr>
            <a:picLocks noGrp="1" noChangeAspect="1"/>
          </p:cNvPicPr>
          <p:nvPr>
            <p:ph idx="1"/>
          </p:nvPr>
        </p:nvPicPr>
        <p:blipFill>
          <a:blip r:embed="rId3"/>
          <a:stretch>
            <a:fillRect/>
          </a:stretch>
        </p:blipFill>
        <p:spPr>
          <a:xfrm>
            <a:off x="5261316" y="3116690"/>
            <a:ext cx="3603217" cy="2026810"/>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5</a:t>
            </a:fld>
            <a:endParaRPr lang="en-US" dirty="0"/>
          </a:p>
        </p:txBody>
      </p:sp>
      <p:sp>
        <p:nvSpPr>
          <p:cNvPr id="6" name="Title 1"/>
          <p:cNvSpPr txBox="1">
            <a:spLocks/>
          </p:cNvSpPr>
          <p:nvPr/>
        </p:nvSpPr>
        <p:spPr>
          <a:xfrm>
            <a:off x="7666892" y="154745"/>
            <a:ext cx="1364566" cy="4079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200" b="1" dirty="0" smtClean="0">
                <a:solidFill>
                  <a:srgbClr val="0070C0"/>
                </a:solidFill>
              </a:rPr>
              <a:t>Cloud providers**</a:t>
            </a:r>
            <a:endParaRPr lang="en-US" sz="1200" dirty="0">
              <a:solidFill>
                <a:srgbClr val="0070C0"/>
              </a:solidFill>
            </a:endParaRPr>
          </a:p>
        </p:txBody>
      </p:sp>
      <p:pic>
        <p:nvPicPr>
          <p:cNvPr id="3" name="Picture 2"/>
          <p:cNvPicPr>
            <a:picLocks noChangeAspect="1"/>
          </p:cNvPicPr>
          <p:nvPr/>
        </p:nvPicPr>
        <p:blipFill>
          <a:blip r:embed="rId4"/>
          <a:stretch>
            <a:fillRect/>
          </a:stretch>
        </p:blipFill>
        <p:spPr>
          <a:xfrm>
            <a:off x="829994" y="2869266"/>
            <a:ext cx="2930843" cy="1897997"/>
          </a:xfrm>
          <a:prstGeom prst="rect">
            <a:avLst/>
          </a:prstGeom>
        </p:spPr>
      </p:pic>
      <p:pic>
        <p:nvPicPr>
          <p:cNvPr id="7" name="Picture 6"/>
          <p:cNvPicPr>
            <a:picLocks noChangeAspect="1"/>
          </p:cNvPicPr>
          <p:nvPr/>
        </p:nvPicPr>
        <p:blipFill>
          <a:blip r:embed="rId5"/>
          <a:stretch>
            <a:fillRect/>
          </a:stretch>
        </p:blipFill>
        <p:spPr>
          <a:xfrm>
            <a:off x="829994" y="587405"/>
            <a:ext cx="7685356" cy="2266129"/>
          </a:xfrm>
          <a:prstGeom prst="rect">
            <a:avLst/>
          </a:prstGeom>
        </p:spPr>
      </p:pic>
    </p:spTree>
    <p:extLst>
      <p:ext uri="{BB962C8B-B14F-4D97-AF65-F5344CB8AC3E}">
        <p14:creationId xmlns:p14="http://schemas.microsoft.com/office/powerpoint/2010/main" val="4655954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50</a:t>
            </a:fld>
            <a:endParaRPr lang="en-US" dirty="0"/>
          </a:p>
        </p:txBody>
      </p:sp>
      <p:sp>
        <p:nvSpPr>
          <p:cNvPr id="5" name="Rectangle 4"/>
          <p:cNvSpPr/>
          <p:nvPr/>
        </p:nvSpPr>
        <p:spPr>
          <a:xfrm>
            <a:off x="171054" y="306036"/>
            <a:ext cx="2880404" cy="461665"/>
          </a:xfrm>
          <a:prstGeom prst="rect">
            <a:avLst/>
          </a:prstGeom>
        </p:spPr>
        <p:txBody>
          <a:bodyPr wrap="none">
            <a:spAutoFit/>
          </a:bodyPr>
          <a:lstStyle/>
          <a:p>
            <a:r>
              <a:rPr lang="en-US" sz="2400" b="1" dirty="0">
                <a:solidFill>
                  <a:srgbClr val="0070C0"/>
                </a:solidFill>
              </a:rPr>
              <a:t>1</a:t>
            </a:r>
            <a:r>
              <a:rPr lang="en-US" sz="2400" b="1" dirty="0" smtClean="0">
                <a:solidFill>
                  <a:srgbClr val="0070C0"/>
                </a:solidFill>
              </a:rPr>
              <a:t>. </a:t>
            </a:r>
            <a:r>
              <a:rPr lang="en-US" sz="2400" b="1" dirty="0">
                <a:solidFill>
                  <a:srgbClr val="0070C0"/>
                </a:solidFill>
              </a:rPr>
              <a:t>Computing Service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923330"/>
          </a:xfrm>
          <a:prstGeom prst="rect">
            <a:avLst/>
          </a:prstGeom>
        </p:spPr>
        <p:txBody>
          <a:bodyPr wrap="square">
            <a:spAutoFit/>
          </a:bodyPr>
          <a:lstStyle/>
          <a:p>
            <a:pPr algn="just"/>
            <a:r>
              <a:rPr lang="en-US" dirty="0"/>
              <a:t>Google Cloud provides users with the facility of computing and hosting where you </a:t>
            </a:r>
            <a:r>
              <a:rPr lang="en-US" dirty="0" smtClean="0"/>
              <a:t>can</a:t>
            </a:r>
            <a:endParaRPr lang="en-US" dirty="0"/>
          </a:p>
        </p:txBody>
      </p:sp>
    </p:spTree>
    <p:extLst>
      <p:ext uri="{BB962C8B-B14F-4D97-AF65-F5344CB8AC3E}">
        <p14:creationId xmlns:p14="http://schemas.microsoft.com/office/powerpoint/2010/main" val="3168049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51</a:t>
            </a:fld>
            <a:endParaRPr lang="en-US" dirty="0"/>
          </a:p>
        </p:txBody>
      </p:sp>
      <p:sp>
        <p:nvSpPr>
          <p:cNvPr id="5" name="Rectangle 4"/>
          <p:cNvSpPr/>
          <p:nvPr/>
        </p:nvSpPr>
        <p:spPr>
          <a:xfrm>
            <a:off x="171054" y="306036"/>
            <a:ext cx="2880404" cy="461665"/>
          </a:xfrm>
          <a:prstGeom prst="rect">
            <a:avLst/>
          </a:prstGeom>
        </p:spPr>
        <p:txBody>
          <a:bodyPr wrap="none">
            <a:spAutoFit/>
          </a:bodyPr>
          <a:lstStyle/>
          <a:p>
            <a:r>
              <a:rPr lang="en-US" sz="2400" b="1" dirty="0">
                <a:solidFill>
                  <a:srgbClr val="0070C0"/>
                </a:solidFill>
              </a:rPr>
              <a:t>1</a:t>
            </a:r>
            <a:r>
              <a:rPr lang="en-US" sz="2400" b="1" dirty="0" smtClean="0">
                <a:solidFill>
                  <a:srgbClr val="0070C0"/>
                </a:solidFill>
              </a:rPr>
              <a:t>. </a:t>
            </a:r>
            <a:r>
              <a:rPr lang="en-US" sz="2400" b="1" dirty="0">
                <a:solidFill>
                  <a:srgbClr val="0070C0"/>
                </a:solidFill>
              </a:rPr>
              <a:t>Computing Service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923330"/>
          </a:xfrm>
          <a:prstGeom prst="rect">
            <a:avLst/>
          </a:prstGeom>
        </p:spPr>
        <p:txBody>
          <a:bodyPr wrap="square">
            <a:spAutoFit/>
          </a:bodyPr>
          <a:lstStyle/>
          <a:p>
            <a:pPr algn="just"/>
            <a:r>
              <a:rPr lang="en-US" dirty="0"/>
              <a:t>Google Cloud provides users with the facility of computing and hosting where you </a:t>
            </a:r>
            <a:r>
              <a:rPr lang="en-US" dirty="0" smtClean="0"/>
              <a:t>can</a:t>
            </a:r>
            <a:endParaRPr lang="en-US" dirty="0"/>
          </a:p>
        </p:txBody>
      </p:sp>
    </p:spTree>
    <p:extLst>
      <p:ext uri="{BB962C8B-B14F-4D97-AF65-F5344CB8AC3E}">
        <p14:creationId xmlns:p14="http://schemas.microsoft.com/office/powerpoint/2010/main" val="41455479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52</a:t>
            </a:fld>
            <a:endParaRPr lang="en-US" dirty="0"/>
          </a:p>
        </p:txBody>
      </p:sp>
      <p:sp>
        <p:nvSpPr>
          <p:cNvPr id="5" name="Rectangle 4"/>
          <p:cNvSpPr/>
          <p:nvPr/>
        </p:nvSpPr>
        <p:spPr>
          <a:xfrm>
            <a:off x="171054" y="306036"/>
            <a:ext cx="2880404" cy="461665"/>
          </a:xfrm>
          <a:prstGeom prst="rect">
            <a:avLst/>
          </a:prstGeom>
        </p:spPr>
        <p:txBody>
          <a:bodyPr wrap="none">
            <a:spAutoFit/>
          </a:bodyPr>
          <a:lstStyle/>
          <a:p>
            <a:r>
              <a:rPr lang="en-US" sz="2400" b="1" dirty="0">
                <a:solidFill>
                  <a:srgbClr val="0070C0"/>
                </a:solidFill>
              </a:rPr>
              <a:t>1</a:t>
            </a:r>
            <a:r>
              <a:rPr lang="en-US" sz="2400" b="1" dirty="0" smtClean="0">
                <a:solidFill>
                  <a:srgbClr val="0070C0"/>
                </a:solidFill>
              </a:rPr>
              <a:t>. </a:t>
            </a:r>
            <a:r>
              <a:rPr lang="en-US" sz="2400" b="1" dirty="0">
                <a:solidFill>
                  <a:srgbClr val="0070C0"/>
                </a:solidFill>
              </a:rPr>
              <a:t>Computing Service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923330"/>
          </a:xfrm>
          <a:prstGeom prst="rect">
            <a:avLst/>
          </a:prstGeom>
        </p:spPr>
        <p:txBody>
          <a:bodyPr wrap="square">
            <a:spAutoFit/>
          </a:bodyPr>
          <a:lstStyle/>
          <a:p>
            <a:pPr algn="just"/>
            <a:r>
              <a:rPr lang="en-US" dirty="0"/>
              <a:t>Google Cloud provides users with the facility of computing and hosting where you </a:t>
            </a:r>
            <a:r>
              <a:rPr lang="en-US" dirty="0" smtClean="0"/>
              <a:t>can</a:t>
            </a:r>
            <a:endParaRPr lang="en-US" dirty="0"/>
          </a:p>
        </p:txBody>
      </p:sp>
    </p:spTree>
    <p:extLst>
      <p:ext uri="{BB962C8B-B14F-4D97-AF65-F5344CB8AC3E}">
        <p14:creationId xmlns:p14="http://schemas.microsoft.com/office/powerpoint/2010/main" val="25452418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53</a:t>
            </a:fld>
            <a:endParaRPr lang="en-US" dirty="0"/>
          </a:p>
        </p:txBody>
      </p:sp>
      <p:sp>
        <p:nvSpPr>
          <p:cNvPr id="5" name="Rectangle 4"/>
          <p:cNvSpPr/>
          <p:nvPr/>
        </p:nvSpPr>
        <p:spPr>
          <a:xfrm>
            <a:off x="171054" y="306036"/>
            <a:ext cx="2880404" cy="461665"/>
          </a:xfrm>
          <a:prstGeom prst="rect">
            <a:avLst/>
          </a:prstGeom>
        </p:spPr>
        <p:txBody>
          <a:bodyPr wrap="none">
            <a:spAutoFit/>
          </a:bodyPr>
          <a:lstStyle/>
          <a:p>
            <a:r>
              <a:rPr lang="en-US" sz="2400" b="1" dirty="0">
                <a:solidFill>
                  <a:srgbClr val="0070C0"/>
                </a:solidFill>
              </a:rPr>
              <a:t>1</a:t>
            </a:r>
            <a:r>
              <a:rPr lang="en-US" sz="2400" b="1" dirty="0" smtClean="0">
                <a:solidFill>
                  <a:srgbClr val="0070C0"/>
                </a:solidFill>
              </a:rPr>
              <a:t>. </a:t>
            </a:r>
            <a:r>
              <a:rPr lang="en-US" sz="2400" b="1" dirty="0">
                <a:solidFill>
                  <a:srgbClr val="0070C0"/>
                </a:solidFill>
              </a:rPr>
              <a:t>Computing Service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923330"/>
          </a:xfrm>
          <a:prstGeom prst="rect">
            <a:avLst/>
          </a:prstGeom>
        </p:spPr>
        <p:txBody>
          <a:bodyPr wrap="square">
            <a:spAutoFit/>
          </a:bodyPr>
          <a:lstStyle/>
          <a:p>
            <a:pPr algn="just"/>
            <a:r>
              <a:rPr lang="en-US" dirty="0"/>
              <a:t>Google Cloud provides users with the facility of computing and hosting where you </a:t>
            </a:r>
            <a:r>
              <a:rPr lang="en-US" dirty="0" smtClean="0"/>
              <a:t>can</a:t>
            </a:r>
            <a:endParaRPr lang="en-US" dirty="0"/>
          </a:p>
        </p:txBody>
      </p:sp>
    </p:spTree>
    <p:extLst>
      <p:ext uri="{BB962C8B-B14F-4D97-AF65-F5344CB8AC3E}">
        <p14:creationId xmlns:p14="http://schemas.microsoft.com/office/powerpoint/2010/main" val="14752626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54</a:t>
            </a:fld>
            <a:endParaRPr lang="en-US" dirty="0"/>
          </a:p>
        </p:txBody>
      </p:sp>
      <p:sp>
        <p:nvSpPr>
          <p:cNvPr id="5" name="Rectangle 4"/>
          <p:cNvSpPr/>
          <p:nvPr/>
        </p:nvSpPr>
        <p:spPr>
          <a:xfrm>
            <a:off x="171054" y="306036"/>
            <a:ext cx="2880404" cy="461665"/>
          </a:xfrm>
          <a:prstGeom prst="rect">
            <a:avLst/>
          </a:prstGeom>
        </p:spPr>
        <p:txBody>
          <a:bodyPr wrap="none">
            <a:spAutoFit/>
          </a:bodyPr>
          <a:lstStyle/>
          <a:p>
            <a:r>
              <a:rPr lang="en-US" sz="2400" b="1" dirty="0">
                <a:solidFill>
                  <a:srgbClr val="0070C0"/>
                </a:solidFill>
              </a:rPr>
              <a:t>1</a:t>
            </a:r>
            <a:r>
              <a:rPr lang="en-US" sz="2400" b="1" dirty="0" smtClean="0">
                <a:solidFill>
                  <a:srgbClr val="0070C0"/>
                </a:solidFill>
              </a:rPr>
              <a:t>. </a:t>
            </a:r>
            <a:r>
              <a:rPr lang="en-US" sz="2400" b="1" dirty="0">
                <a:solidFill>
                  <a:srgbClr val="0070C0"/>
                </a:solidFill>
              </a:rPr>
              <a:t>Computing Service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923330"/>
          </a:xfrm>
          <a:prstGeom prst="rect">
            <a:avLst/>
          </a:prstGeom>
        </p:spPr>
        <p:txBody>
          <a:bodyPr wrap="square">
            <a:spAutoFit/>
          </a:bodyPr>
          <a:lstStyle/>
          <a:p>
            <a:pPr algn="just"/>
            <a:r>
              <a:rPr lang="en-US" dirty="0"/>
              <a:t>Google Cloud provides users with the facility of computing and hosting where you </a:t>
            </a:r>
            <a:r>
              <a:rPr lang="en-US" dirty="0" smtClean="0"/>
              <a:t>can</a:t>
            </a:r>
            <a:endParaRPr lang="en-US" dirty="0"/>
          </a:p>
        </p:txBody>
      </p:sp>
    </p:spTree>
    <p:extLst>
      <p:ext uri="{BB962C8B-B14F-4D97-AF65-F5344CB8AC3E}">
        <p14:creationId xmlns:p14="http://schemas.microsoft.com/office/powerpoint/2010/main" val="14319108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55</a:t>
            </a:fld>
            <a:endParaRPr lang="en-US" dirty="0"/>
          </a:p>
        </p:txBody>
      </p:sp>
      <p:sp>
        <p:nvSpPr>
          <p:cNvPr id="5" name="Rectangle 4"/>
          <p:cNvSpPr/>
          <p:nvPr/>
        </p:nvSpPr>
        <p:spPr>
          <a:xfrm>
            <a:off x="171054" y="306036"/>
            <a:ext cx="2880404" cy="461665"/>
          </a:xfrm>
          <a:prstGeom prst="rect">
            <a:avLst/>
          </a:prstGeom>
        </p:spPr>
        <p:txBody>
          <a:bodyPr wrap="none">
            <a:spAutoFit/>
          </a:bodyPr>
          <a:lstStyle/>
          <a:p>
            <a:r>
              <a:rPr lang="en-US" sz="2400" b="1" dirty="0">
                <a:solidFill>
                  <a:srgbClr val="0070C0"/>
                </a:solidFill>
              </a:rPr>
              <a:t>1</a:t>
            </a:r>
            <a:r>
              <a:rPr lang="en-US" sz="2400" b="1" dirty="0" smtClean="0">
                <a:solidFill>
                  <a:srgbClr val="0070C0"/>
                </a:solidFill>
              </a:rPr>
              <a:t>. </a:t>
            </a:r>
            <a:r>
              <a:rPr lang="en-US" sz="2400" b="1" dirty="0">
                <a:solidFill>
                  <a:srgbClr val="0070C0"/>
                </a:solidFill>
              </a:rPr>
              <a:t>Computing Service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923330"/>
          </a:xfrm>
          <a:prstGeom prst="rect">
            <a:avLst/>
          </a:prstGeom>
        </p:spPr>
        <p:txBody>
          <a:bodyPr wrap="square">
            <a:spAutoFit/>
          </a:bodyPr>
          <a:lstStyle/>
          <a:p>
            <a:pPr algn="just"/>
            <a:r>
              <a:rPr lang="en-US" dirty="0"/>
              <a:t>Google Cloud provides users with the facility of computing and hosting where you </a:t>
            </a:r>
            <a:r>
              <a:rPr lang="en-US" dirty="0" smtClean="0"/>
              <a:t>can</a:t>
            </a:r>
            <a:endParaRPr lang="en-US" dirty="0"/>
          </a:p>
        </p:txBody>
      </p:sp>
    </p:spTree>
    <p:extLst>
      <p:ext uri="{BB962C8B-B14F-4D97-AF65-F5344CB8AC3E}">
        <p14:creationId xmlns:p14="http://schemas.microsoft.com/office/powerpoint/2010/main" val="23755305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56</a:t>
            </a:fld>
            <a:endParaRPr lang="en-US" dirty="0"/>
          </a:p>
        </p:txBody>
      </p:sp>
      <p:sp>
        <p:nvSpPr>
          <p:cNvPr id="5" name="Rectangle 4"/>
          <p:cNvSpPr/>
          <p:nvPr/>
        </p:nvSpPr>
        <p:spPr>
          <a:xfrm>
            <a:off x="171054" y="306036"/>
            <a:ext cx="2880404" cy="461665"/>
          </a:xfrm>
          <a:prstGeom prst="rect">
            <a:avLst/>
          </a:prstGeom>
        </p:spPr>
        <p:txBody>
          <a:bodyPr wrap="none">
            <a:spAutoFit/>
          </a:bodyPr>
          <a:lstStyle/>
          <a:p>
            <a:r>
              <a:rPr lang="en-US" sz="2400" b="1" dirty="0">
                <a:solidFill>
                  <a:srgbClr val="0070C0"/>
                </a:solidFill>
              </a:rPr>
              <a:t>1</a:t>
            </a:r>
            <a:r>
              <a:rPr lang="en-US" sz="2400" b="1" dirty="0" smtClean="0">
                <a:solidFill>
                  <a:srgbClr val="0070C0"/>
                </a:solidFill>
              </a:rPr>
              <a:t>. </a:t>
            </a:r>
            <a:r>
              <a:rPr lang="en-US" sz="2400" b="1" dirty="0">
                <a:solidFill>
                  <a:srgbClr val="0070C0"/>
                </a:solidFill>
              </a:rPr>
              <a:t>Computing Service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923330"/>
          </a:xfrm>
          <a:prstGeom prst="rect">
            <a:avLst/>
          </a:prstGeom>
        </p:spPr>
        <p:txBody>
          <a:bodyPr wrap="square">
            <a:spAutoFit/>
          </a:bodyPr>
          <a:lstStyle/>
          <a:p>
            <a:pPr algn="just"/>
            <a:r>
              <a:rPr lang="en-US" dirty="0"/>
              <a:t>Google Cloud provides users with the facility of computing and hosting where you </a:t>
            </a:r>
            <a:r>
              <a:rPr lang="en-US" dirty="0" smtClean="0"/>
              <a:t>can</a:t>
            </a:r>
            <a:endParaRPr lang="en-US" dirty="0"/>
          </a:p>
        </p:txBody>
      </p:sp>
    </p:spTree>
    <p:extLst>
      <p:ext uri="{BB962C8B-B14F-4D97-AF65-F5344CB8AC3E}">
        <p14:creationId xmlns:p14="http://schemas.microsoft.com/office/powerpoint/2010/main" val="9571286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57</a:t>
            </a:fld>
            <a:endParaRPr lang="en-US" dirty="0"/>
          </a:p>
        </p:txBody>
      </p:sp>
      <p:sp>
        <p:nvSpPr>
          <p:cNvPr id="5" name="Rectangle 4"/>
          <p:cNvSpPr/>
          <p:nvPr/>
        </p:nvSpPr>
        <p:spPr>
          <a:xfrm>
            <a:off x="171054" y="306036"/>
            <a:ext cx="2880404" cy="461665"/>
          </a:xfrm>
          <a:prstGeom prst="rect">
            <a:avLst/>
          </a:prstGeom>
        </p:spPr>
        <p:txBody>
          <a:bodyPr wrap="none">
            <a:spAutoFit/>
          </a:bodyPr>
          <a:lstStyle/>
          <a:p>
            <a:r>
              <a:rPr lang="en-US" sz="2400" b="1" dirty="0">
                <a:solidFill>
                  <a:srgbClr val="0070C0"/>
                </a:solidFill>
              </a:rPr>
              <a:t>1</a:t>
            </a:r>
            <a:r>
              <a:rPr lang="en-US" sz="2400" b="1" dirty="0" smtClean="0">
                <a:solidFill>
                  <a:srgbClr val="0070C0"/>
                </a:solidFill>
              </a:rPr>
              <a:t>. </a:t>
            </a:r>
            <a:r>
              <a:rPr lang="en-US" sz="2400" b="1" dirty="0">
                <a:solidFill>
                  <a:srgbClr val="0070C0"/>
                </a:solidFill>
              </a:rPr>
              <a:t>Computing Service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923330"/>
          </a:xfrm>
          <a:prstGeom prst="rect">
            <a:avLst/>
          </a:prstGeom>
        </p:spPr>
        <p:txBody>
          <a:bodyPr wrap="square">
            <a:spAutoFit/>
          </a:bodyPr>
          <a:lstStyle/>
          <a:p>
            <a:pPr algn="just"/>
            <a:r>
              <a:rPr lang="en-US" dirty="0"/>
              <a:t>Google Cloud provides users with the facility of computing and hosting where you </a:t>
            </a:r>
            <a:r>
              <a:rPr lang="en-US" dirty="0" smtClean="0"/>
              <a:t>can</a:t>
            </a:r>
            <a:endParaRPr lang="en-US" dirty="0"/>
          </a:p>
        </p:txBody>
      </p:sp>
    </p:spTree>
    <p:extLst>
      <p:ext uri="{BB962C8B-B14F-4D97-AF65-F5344CB8AC3E}">
        <p14:creationId xmlns:p14="http://schemas.microsoft.com/office/powerpoint/2010/main" val="388990185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58</a:t>
            </a:fld>
            <a:endParaRPr lang="en-US" dirty="0"/>
          </a:p>
        </p:txBody>
      </p:sp>
      <p:sp>
        <p:nvSpPr>
          <p:cNvPr id="5" name="Rectangle 4"/>
          <p:cNvSpPr/>
          <p:nvPr/>
        </p:nvSpPr>
        <p:spPr>
          <a:xfrm>
            <a:off x="171054" y="306036"/>
            <a:ext cx="2880404" cy="461665"/>
          </a:xfrm>
          <a:prstGeom prst="rect">
            <a:avLst/>
          </a:prstGeom>
        </p:spPr>
        <p:txBody>
          <a:bodyPr wrap="none">
            <a:spAutoFit/>
          </a:bodyPr>
          <a:lstStyle/>
          <a:p>
            <a:r>
              <a:rPr lang="en-US" sz="2400" b="1" dirty="0">
                <a:solidFill>
                  <a:srgbClr val="0070C0"/>
                </a:solidFill>
              </a:rPr>
              <a:t>1</a:t>
            </a:r>
            <a:r>
              <a:rPr lang="en-US" sz="2400" b="1" dirty="0" smtClean="0">
                <a:solidFill>
                  <a:srgbClr val="0070C0"/>
                </a:solidFill>
              </a:rPr>
              <a:t>. </a:t>
            </a:r>
            <a:r>
              <a:rPr lang="en-US" sz="2400" b="1" dirty="0">
                <a:solidFill>
                  <a:srgbClr val="0070C0"/>
                </a:solidFill>
              </a:rPr>
              <a:t>Computing Service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923330"/>
          </a:xfrm>
          <a:prstGeom prst="rect">
            <a:avLst/>
          </a:prstGeom>
        </p:spPr>
        <p:txBody>
          <a:bodyPr wrap="square">
            <a:spAutoFit/>
          </a:bodyPr>
          <a:lstStyle/>
          <a:p>
            <a:pPr algn="just"/>
            <a:r>
              <a:rPr lang="en-US" dirty="0"/>
              <a:t>Google Cloud provides users with the facility of computing and hosting where you </a:t>
            </a:r>
            <a:r>
              <a:rPr lang="en-US" dirty="0" smtClean="0"/>
              <a:t>can</a:t>
            </a:r>
            <a:endParaRPr lang="en-US" dirty="0"/>
          </a:p>
        </p:txBody>
      </p:sp>
    </p:spTree>
    <p:extLst>
      <p:ext uri="{BB962C8B-B14F-4D97-AF65-F5344CB8AC3E}">
        <p14:creationId xmlns:p14="http://schemas.microsoft.com/office/powerpoint/2010/main" val="25941479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59</a:t>
            </a:fld>
            <a:endParaRPr lang="en-US" dirty="0"/>
          </a:p>
        </p:txBody>
      </p:sp>
      <p:sp>
        <p:nvSpPr>
          <p:cNvPr id="5" name="Rectangle 4"/>
          <p:cNvSpPr/>
          <p:nvPr/>
        </p:nvSpPr>
        <p:spPr>
          <a:xfrm>
            <a:off x="171054" y="306036"/>
            <a:ext cx="2880404" cy="461665"/>
          </a:xfrm>
          <a:prstGeom prst="rect">
            <a:avLst/>
          </a:prstGeom>
        </p:spPr>
        <p:txBody>
          <a:bodyPr wrap="none">
            <a:spAutoFit/>
          </a:bodyPr>
          <a:lstStyle/>
          <a:p>
            <a:r>
              <a:rPr lang="en-US" sz="2400" b="1" dirty="0">
                <a:solidFill>
                  <a:srgbClr val="0070C0"/>
                </a:solidFill>
              </a:rPr>
              <a:t>1</a:t>
            </a:r>
            <a:r>
              <a:rPr lang="en-US" sz="2400" b="1" dirty="0" smtClean="0">
                <a:solidFill>
                  <a:srgbClr val="0070C0"/>
                </a:solidFill>
              </a:rPr>
              <a:t>. </a:t>
            </a:r>
            <a:r>
              <a:rPr lang="en-US" sz="2400" b="1" dirty="0">
                <a:solidFill>
                  <a:srgbClr val="0070C0"/>
                </a:solidFill>
              </a:rPr>
              <a:t>Computing Service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923330"/>
          </a:xfrm>
          <a:prstGeom prst="rect">
            <a:avLst/>
          </a:prstGeom>
        </p:spPr>
        <p:txBody>
          <a:bodyPr wrap="square">
            <a:spAutoFit/>
          </a:bodyPr>
          <a:lstStyle/>
          <a:p>
            <a:pPr algn="just"/>
            <a:r>
              <a:rPr lang="en-US" dirty="0"/>
              <a:t>Google Cloud provides users with the facility of computing and hosting where you </a:t>
            </a:r>
            <a:r>
              <a:rPr lang="en-US" dirty="0" smtClean="0"/>
              <a:t>can</a:t>
            </a:r>
            <a:endParaRPr lang="en-US" dirty="0"/>
          </a:p>
        </p:txBody>
      </p:sp>
    </p:spTree>
    <p:extLst>
      <p:ext uri="{BB962C8B-B14F-4D97-AF65-F5344CB8AC3E}">
        <p14:creationId xmlns:p14="http://schemas.microsoft.com/office/powerpoint/2010/main" val="39229833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833" y="1596207"/>
            <a:ext cx="7886700" cy="994172"/>
          </a:xfrm>
        </p:spPr>
        <p:txBody>
          <a:bodyPr>
            <a:normAutofit/>
          </a:bodyPr>
          <a:lstStyle/>
          <a:p>
            <a:r>
              <a:rPr lang="en-US" b="1" dirty="0" smtClean="0"/>
              <a:t>**Google </a:t>
            </a:r>
            <a:r>
              <a:rPr lang="en-US" b="1" dirty="0"/>
              <a:t>Cloud Platform as a </a:t>
            </a:r>
            <a:r>
              <a:rPr lang="en-US" b="1" dirty="0" smtClean="0"/>
              <a:t>Service**</a:t>
            </a:r>
            <a:endParaRPr lang="en-US" dirty="0"/>
          </a:p>
        </p:txBody>
      </p:sp>
      <p:pic>
        <p:nvPicPr>
          <p:cNvPr id="5" name="Content Placeholder 4"/>
          <p:cNvPicPr>
            <a:picLocks noGrp="1" noChangeAspect="1"/>
          </p:cNvPicPr>
          <p:nvPr>
            <p:ph idx="1"/>
          </p:nvPr>
        </p:nvPicPr>
        <p:blipFill>
          <a:blip r:embed="rId3"/>
          <a:stretch>
            <a:fillRect/>
          </a:stretch>
        </p:blipFill>
        <p:spPr>
          <a:xfrm>
            <a:off x="5261316" y="3116690"/>
            <a:ext cx="3603217" cy="2026810"/>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6</a:t>
            </a:fld>
            <a:endParaRPr lang="en-US" dirty="0"/>
          </a:p>
        </p:txBody>
      </p:sp>
      <p:sp>
        <p:nvSpPr>
          <p:cNvPr id="6" name="Title 1"/>
          <p:cNvSpPr txBox="1">
            <a:spLocks/>
          </p:cNvSpPr>
          <p:nvPr/>
        </p:nvSpPr>
        <p:spPr>
          <a:xfrm>
            <a:off x="7666892" y="154745"/>
            <a:ext cx="1364566" cy="4079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200" b="1" dirty="0" smtClean="0">
                <a:solidFill>
                  <a:srgbClr val="0070C0"/>
                </a:solidFill>
              </a:rPr>
              <a:t>Cloud providers**</a:t>
            </a:r>
            <a:endParaRPr lang="en-US" sz="1200" dirty="0">
              <a:solidFill>
                <a:srgbClr val="0070C0"/>
              </a:solidFill>
            </a:endParaRPr>
          </a:p>
        </p:txBody>
      </p:sp>
      <p:sp>
        <p:nvSpPr>
          <p:cNvPr id="3" name="Rectangle 2"/>
          <p:cNvSpPr/>
          <p:nvPr/>
        </p:nvSpPr>
        <p:spPr>
          <a:xfrm>
            <a:off x="0" y="3125052"/>
            <a:ext cx="4520148" cy="369332"/>
          </a:xfrm>
          <a:prstGeom prst="rect">
            <a:avLst/>
          </a:prstGeom>
        </p:spPr>
        <p:txBody>
          <a:bodyPr wrap="none">
            <a:spAutoFit/>
          </a:bodyPr>
          <a:lstStyle/>
          <a:p>
            <a:r>
              <a:rPr lang="en-US" dirty="0">
                <a:solidFill>
                  <a:srgbClr val="FFC000"/>
                </a:solidFill>
              </a:rPr>
              <a:t>Google Associate Cloud Engineer Certification </a:t>
            </a:r>
          </a:p>
        </p:txBody>
      </p:sp>
      <p:pic>
        <p:nvPicPr>
          <p:cNvPr id="7" name="Picture 6"/>
          <p:cNvPicPr>
            <a:picLocks noChangeAspect="1"/>
          </p:cNvPicPr>
          <p:nvPr/>
        </p:nvPicPr>
        <p:blipFill>
          <a:blip r:embed="rId4"/>
          <a:stretch>
            <a:fillRect/>
          </a:stretch>
        </p:blipFill>
        <p:spPr>
          <a:xfrm>
            <a:off x="201772" y="3476259"/>
            <a:ext cx="1627456" cy="1627456"/>
          </a:xfrm>
          <a:prstGeom prst="rect">
            <a:avLst/>
          </a:prstGeom>
        </p:spPr>
      </p:pic>
      <p:sp>
        <p:nvSpPr>
          <p:cNvPr id="8" name="Rectangle 7"/>
          <p:cNvSpPr/>
          <p:nvPr/>
        </p:nvSpPr>
        <p:spPr>
          <a:xfrm>
            <a:off x="1829228" y="3623026"/>
            <a:ext cx="1637476" cy="1200329"/>
          </a:xfrm>
          <a:prstGeom prst="rect">
            <a:avLst/>
          </a:prstGeom>
        </p:spPr>
        <p:txBody>
          <a:bodyPr wrap="square">
            <a:spAutoFit/>
          </a:bodyPr>
          <a:lstStyle/>
          <a:p>
            <a:r>
              <a:rPr lang="en-US" dirty="0"/>
              <a:t>FREE Google Cloud Beginners </a:t>
            </a:r>
            <a:r>
              <a:rPr lang="en-US" dirty="0" err="1"/>
              <a:t>MasterClass</a:t>
            </a:r>
            <a:endParaRPr lang="en-US" dirty="0"/>
          </a:p>
        </p:txBody>
      </p:sp>
      <p:pic>
        <p:nvPicPr>
          <p:cNvPr id="9" name="Picture 8"/>
          <p:cNvPicPr>
            <a:picLocks noChangeAspect="1"/>
          </p:cNvPicPr>
          <p:nvPr/>
        </p:nvPicPr>
        <p:blipFill>
          <a:blip r:embed="rId5"/>
          <a:stretch>
            <a:fillRect/>
          </a:stretch>
        </p:blipFill>
        <p:spPr>
          <a:xfrm>
            <a:off x="5094160" y="3107053"/>
            <a:ext cx="3632102" cy="2046084"/>
          </a:xfrm>
          <a:prstGeom prst="rect">
            <a:avLst/>
          </a:prstGeom>
        </p:spPr>
      </p:pic>
    </p:spTree>
    <p:extLst>
      <p:ext uri="{BB962C8B-B14F-4D97-AF65-F5344CB8AC3E}">
        <p14:creationId xmlns:p14="http://schemas.microsoft.com/office/powerpoint/2010/main" val="19934533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60</a:t>
            </a:fld>
            <a:endParaRPr lang="en-US" dirty="0"/>
          </a:p>
        </p:txBody>
      </p:sp>
      <p:sp>
        <p:nvSpPr>
          <p:cNvPr id="5" name="Rectangle 4"/>
          <p:cNvSpPr/>
          <p:nvPr/>
        </p:nvSpPr>
        <p:spPr>
          <a:xfrm>
            <a:off x="171054" y="306036"/>
            <a:ext cx="2880404" cy="461665"/>
          </a:xfrm>
          <a:prstGeom prst="rect">
            <a:avLst/>
          </a:prstGeom>
        </p:spPr>
        <p:txBody>
          <a:bodyPr wrap="none">
            <a:spAutoFit/>
          </a:bodyPr>
          <a:lstStyle/>
          <a:p>
            <a:r>
              <a:rPr lang="en-US" sz="2400" b="1" dirty="0">
                <a:solidFill>
                  <a:srgbClr val="0070C0"/>
                </a:solidFill>
              </a:rPr>
              <a:t>1</a:t>
            </a:r>
            <a:r>
              <a:rPr lang="en-US" sz="2400" b="1" dirty="0" smtClean="0">
                <a:solidFill>
                  <a:srgbClr val="0070C0"/>
                </a:solidFill>
              </a:rPr>
              <a:t>. </a:t>
            </a:r>
            <a:r>
              <a:rPr lang="en-US" sz="2400" b="1" dirty="0">
                <a:solidFill>
                  <a:srgbClr val="0070C0"/>
                </a:solidFill>
              </a:rPr>
              <a:t>Computing Service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923330"/>
          </a:xfrm>
          <a:prstGeom prst="rect">
            <a:avLst/>
          </a:prstGeom>
        </p:spPr>
        <p:txBody>
          <a:bodyPr wrap="square">
            <a:spAutoFit/>
          </a:bodyPr>
          <a:lstStyle/>
          <a:p>
            <a:pPr algn="just"/>
            <a:r>
              <a:rPr lang="en-US" dirty="0"/>
              <a:t>Google Cloud provides users with the facility of computing and hosting where you </a:t>
            </a:r>
            <a:r>
              <a:rPr lang="en-US" dirty="0" smtClean="0"/>
              <a:t>can</a:t>
            </a:r>
            <a:endParaRPr lang="en-US" dirty="0"/>
          </a:p>
        </p:txBody>
      </p:sp>
    </p:spTree>
    <p:extLst>
      <p:ext uri="{BB962C8B-B14F-4D97-AF65-F5344CB8AC3E}">
        <p14:creationId xmlns:p14="http://schemas.microsoft.com/office/powerpoint/2010/main" val="8814070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61</a:t>
            </a:fld>
            <a:endParaRPr lang="en-US" dirty="0"/>
          </a:p>
        </p:txBody>
      </p:sp>
      <p:sp>
        <p:nvSpPr>
          <p:cNvPr id="5" name="Rectangle 4"/>
          <p:cNvSpPr/>
          <p:nvPr/>
        </p:nvSpPr>
        <p:spPr>
          <a:xfrm>
            <a:off x="171054" y="306036"/>
            <a:ext cx="2880404" cy="461665"/>
          </a:xfrm>
          <a:prstGeom prst="rect">
            <a:avLst/>
          </a:prstGeom>
        </p:spPr>
        <p:txBody>
          <a:bodyPr wrap="none">
            <a:spAutoFit/>
          </a:bodyPr>
          <a:lstStyle/>
          <a:p>
            <a:r>
              <a:rPr lang="en-US" sz="2400" b="1" dirty="0">
                <a:solidFill>
                  <a:srgbClr val="0070C0"/>
                </a:solidFill>
              </a:rPr>
              <a:t>1</a:t>
            </a:r>
            <a:r>
              <a:rPr lang="en-US" sz="2400" b="1" dirty="0" smtClean="0">
                <a:solidFill>
                  <a:srgbClr val="0070C0"/>
                </a:solidFill>
              </a:rPr>
              <a:t>. </a:t>
            </a:r>
            <a:r>
              <a:rPr lang="en-US" sz="2400" b="1" dirty="0">
                <a:solidFill>
                  <a:srgbClr val="0070C0"/>
                </a:solidFill>
              </a:rPr>
              <a:t>Computing Service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923330"/>
          </a:xfrm>
          <a:prstGeom prst="rect">
            <a:avLst/>
          </a:prstGeom>
        </p:spPr>
        <p:txBody>
          <a:bodyPr wrap="square">
            <a:spAutoFit/>
          </a:bodyPr>
          <a:lstStyle/>
          <a:p>
            <a:pPr algn="just"/>
            <a:r>
              <a:rPr lang="en-US" dirty="0"/>
              <a:t>Google Cloud provides users with the facility of computing and hosting where you </a:t>
            </a:r>
            <a:r>
              <a:rPr lang="en-US" dirty="0" smtClean="0"/>
              <a:t>can</a:t>
            </a:r>
            <a:endParaRPr lang="en-US" dirty="0"/>
          </a:p>
        </p:txBody>
      </p:sp>
    </p:spTree>
    <p:extLst>
      <p:ext uri="{BB962C8B-B14F-4D97-AF65-F5344CB8AC3E}">
        <p14:creationId xmlns:p14="http://schemas.microsoft.com/office/powerpoint/2010/main" val="41541766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62</a:t>
            </a:fld>
            <a:endParaRPr lang="en-US" dirty="0"/>
          </a:p>
        </p:txBody>
      </p:sp>
      <p:sp>
        <p:nvSpPr>
          <p:cNvPr id="5" name="Rectangle 4"/>
          <p:cNvSpPr/>
          <p:nvPr/>
        </p:nvSpPr>
        <p:spPr>
          <a:xfrm>
            <a:off x="171054" y="306036"/>
            <a:ext cx="2880404" cy="461665"/>
          </a:xfrm>
          <a:prstGeom prst="rect">
            <a:avLst/>
          </a:prstGeom>
        </p:spPr>
        <p:txBody>
          <a:bodyPr wrap="none">
            <a:spAutoFit/>
          </a:bodyPr>
          <a:lstStyle/>
          <a:p>
            <a:r>
              <a:rPr lang="en-US" sz="2400" b="1" dirty="0">
                <a:solidFill>
                  <a:srgbClr val="0070C0"/>
                </a:solidFill>
              </a:rPr>
              <a:t>1</a:t>
            </a:r>
            <a:r>
              <a:rPr lang="en-US" sz="2400" b="1" dirty="0" smtClean="0">
                <a:solidFill>
                  <a:srgbClr val="0070C0"/>
                </a:solidFill>
              </a:rPr>
              <a:t>. </a:t>
            </a:r>
            <a:r>
              <a:rPr lang="en-US" sz="2400" b="1" dirty="0">
                <a:solidFill>
                  <a:srgbClr val="0070C0"/>
                </a:solidFill>
              </a:rPr>
              <a:t>Computing Service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923330"/>
          </a:xfrm>
          <a:prstGeom prst="rect">
            <a:avLst/>
          </a:prstGeom>
        </p:spPr>
        <p:txBody>
          <a:bodyPr wrap="square">
            <a:spAutoFit/>
          </a:bodyPr>
          <a:lstStyle/>
          <a:p>
            <a:pPr algn="just"/>
            <a:r>
              <a:rPr lang="en-US" dirty="0"/>
              <a:t>Google Cloud provides users with the facility of computing and hosting where you </a:t>
            </a:r>
            <a:r>
              <a:rPr lang="en-US" dirty="0" smtClean="0"/>
              <a:t>can</a:t>
            </a:r>
            <a:endParaRPr lang="en-US" dirty="0"/>
          </a:p>
        </p:txBody>
      </p:sp>
    </p:spTree>
    <p:extLst>
      <p:ext uri="{BB962C8B-B14F-4D97-AF65-F5344CB8AC3E}">
        <p14:creationId xmlns:p14="http://schemas.microsoft.com/office/powerpoint/2010/main" val="28271081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63</a:t>
            </a:fld>
            <a:endParaRPr lang="en-US" dirty="0"/>
          </a:p>
        </p:txBody>
      </p:sp>
      <p:sp>
        <p:nvSpPr>
          <p:cNvPr id="5" name="Rectangle 4"/>
          <p:cNvSpPr/>
          <p:nvPr/>
        </p:nvSpPr>
        <p:spPr>
          <a:xfrm>
            <a:off x="171054" y="306036"/>
            <a:ext cx="2880404" cy="461665"/>
          </a:xfrm>
          <a:prstGeom prst="rect">
            <a:avLst/>
          </a:prstGeom>
        </p:spPr>
        <p:txBody>
          <a:bodyPr wrap="none">
            <a:spAutoFit/>
          </a:bodyPr>
          <a:lstStyle/>
          <a:p>
            <a:r>
              <a:rPr lang="en-US" sz="2400" b="1" dirty="0">
                <a:solidFill>
                  <a:srgbClr val="0070C0"/>
                </a:solidFill>
              </a:rPr>
              <a:t>1</a:t>
            </a:r>
            <a:r>
              <a:rPr lang="en-US" sz="2400" b="1" dirty="0" smtClean="0">
                <a:solidFill>
                  <a:srgbClr val="0070C0"/>
                </a:solidFill>
              </a:rPr>
              <a:t>. </a:t>
            </a:r>
            <a:r>
              <a:rPr lang="en-US" sz="2400" b="1" dirty="0">
                <a:solidFill>
                  <a:srgbClr val="0070C0"/>
                </a:solidFill>
              </a:rPr>
              <a:t>Computing Service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923330"/>
          </a:xfrm>
          <a:prstGeom prst="rect">
            <a:avLst/>
          </a:prstGeom>
        </p:spPr>
        <p:txBody>
          <a:bodyPr wrap="square">
            <a:spAutoFit/>
          </a:bodyPr>
          <a:lstStyle/>
          <a:p>
            <a:pPr algn="just"/>
            <a:r>
              <a:rPr lang="en-US" dirty="0"/>
              <a:t>Google Cloud provides users with the facility of computing and hosting where you </a:t>
            </a:r>
            <a:r>
              <a:rPr lang="en-US" dirty="0" smtClean="0"/>
              <a:t>can</a:t>
            </a:r>
            <a:endParaRPr lang="en-US" dirty="0"/>
          </a:p>
        </p:txBody>
      </p:sp>
    </p:spTree>
    <p:extLst>
      <p:ext uri="{BB962C8B-B14F-4D97-AF65-F5344CB8AC3E}">
        <p14:creationId xmlns:p14="http://schemas.microsoft.com/office/powerpoint/2010/main" val="42850060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64</a:t>
            </a:fld>
            <a:endParaRPr lang="en-US" dirty="0"/>
          </a:p>
        </p:txBody>
      </p:sp>
      <p:sp>
        <p:nvSpPr>
          <p:cNvPr id="5" name="Rectangle 4"/>
          <p:cNvSpPr/>
          <p:nvPr/>
        </p:nvSpPr>
        <p:spPr>
          <a:xfrm>
            <a:off x="171054" y="306036"/>
            <a:ext cx="2880404" cy="461665"/>
          </a:xfrm>
          <a:prstGeom prst="rect">
            <a:avLst/>
          </a:prstGeom>
        </p:spPr>
        <p:txBody>
          <a:bodyPr wrap="none">
            <a:spAutoFit/>
          </a:bodyPr>
          <a:lstStyle/>
          <a:p>
            <a:r>
              <a:rPr lang="en-US" sz="2400" b="1" dirty="0">
                <a:solidFill>
                  <a:srgbClr val="0070C0"/>
                </a:solidFill>
              </a:rPr>
              <a:t>1</a:t>
            </a:r>
            <a:r>
              <a:rPr lang="en-US" sz="2400" b="1" dirty="0" smtClean="0">
                <a:solidFill>
                  <a:srgbClr val="0070C0"/>
                </a:solidFill>
              </a:rPr>
              <a:t>. </a:t>
            </a:r>
            <a:r>
              <a:rPr lang="en-US" sz="2400" b="1" dirty="0">
                <a:solidFill>
                  <a:srgbClr val="0070C0"/>
                </a:solidFill>
              </a:rPr>
              <a:t>Computing Service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923330"/>
          </a:xfrm>
          <a:prstGeom prst="rect">
            <a:avLst/>
          </a:prstGeom>
        </p:spPr>
        <p:txBody>
          <a:bodyPr wrap="square">
            <a:spAutoFit/>
          </a:bodyPr>
          <a:lstStyle/>
          <a:p>
            <a:pPr algn="just"/>
            <a:r>
              <a:rPr lang="en-US" dirty="0"/>
              <a:t>Google Cloud provides users with the facility of computing and hosting where you </a:t>
            </a:r>
            <a:r>
              <a:rPr lang="en-US" dirty="0" smtClean="0"/>
              <a:t>can</a:t>
            </a:r>
            <a:endParaRPr lang="en-US" dirty="0"/>
          </a:p>
        </p:txBody>
      </p:sp>
    </p:spTree>
    <p:extLst>
      <p:ext uri="{BB962C8B-B14F-4D97-AF65-F5344CB8AC3E}">
        <p14:creationId xmlns:p14="http://schemas.microsoft.com/office/powerpoint/2010/main" val="35987736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65</a:t>
            </a:fld>
            <a:endParaRPr lang="en-US" dirty="0"/>
          </a:p>
        </p:txBody>
      </p:sp>
      <p:sp>
        <p:nvSpPr>
          <p:cNvPr id="5" name="Rectangle 4"/>
          <p:cNvSpPr/>
          <p:nvPr/>
        </p:nvSpPr>
        <p:spPr>
          <a:xfrm>
            <a:off x="171054" y="306036"/>
            <a:ext cx="2880404" cy="461665"/>
          </a:xfrm>
          <a:prstGeom prst="rect">
            <a:avLst/>
          </a:prstGeom>
        </p:spPr>
        <p:txBody>
          <a:bodyPr wrap="none">
            <a:spAutoFit/>
          </a:bodyPr>
          <a:lstStyle/>
          <a:p>
            <a:r>
              <a:rPr lang="en-US" sz="2400" b="1" dirty="0">
                <a:solidFill>
                  <a:srgbClr val="0070C0"/>
                </a:solidFill>
              </a:rPr>
              <a:t>1</a:t>
            </a:r>
            <a:r>
              <a:rPr lang="en-US" sz="2400" b="1" dirty="0" smtClean="0">
                <a:solidFill>
                  <a:srgbClr val="0070C0"/>
                </a:solidFill>
              </a:rPr>
              <a:t>. </a:t>
            </a:r>
            <a:r>
              <a:rPr lang="en-US" sz="2400" b="1" dirty="0">
                <a:solidFill>
                  <a:srgbClr val="0070C0"/>
                </a:solidFill>
              </a:rPr>
              <a:t>Computing Service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923330"/>
          </a:xfrm>
          <a:prstGeom prst="rect">
            <a:avLst/>
          </a:prstGeom>
        </p:spPr>
        <p:txBody>
          <a:bodyPr wrap="square">
            <a:spAutoFit/>
          </a:bodyPr>
          <a:lstStyle/>
          <a:p>
            <a:pPr algn="just"/>
            <a:r>
              <a:rPr lang="en-US" dirty="0"/>
              <a:t>Google Cloud provides users with the facility of computing and hosting where you </a:t>
            </a:r>
            <a:r>
              <a:rPr lang="en-US" dirty="0" smtClean="0"/>
              <a:t>can</a:t>
            </a:r>
            <a:endParaRPr lang="en-US" dirty="0"/>
          </a:p>
        </p:txBody>
      </p:sp>
    </p:spTree>
    <p:extLst>
      <p:ext uri="{BB962C8B-B14F-4D97-AF65-F5344CB8AC3E}">
        <p14:creationId xmlns:p14="http://schemas.microsoft.com/office/powerpoint/2010/main" val="19913325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66</a:t>
            </a:fld>
            <a:endParaRPr lang="en-US" dirty="0"/>
          </a:p>
        </p:txBody>
      </p:sp>
      <p:sp>
        <p:nvSpPr>
          <p:cNvPr id="5" name="Rectangle 4"/>
          <p:cNvSpPr/>
          <p:nvPr/>
        </p:nvSpPr>
        <p:spPr>
          <a:xfrm>
            <a:off x="171054" y="306036"/>
            <a:ext cx="2880404" cy="461665"/>
          </a:xfrm>
          <a:prstGeom prst="rect">
            <a:avLst/>
          </a:prstGeom>
        </p:spPr>
        <p:txBody>
          <a:bodyPr wrap="none">
            <a:spAutoFit/>
          </a:bodyPr>
          <a:lstStyle/>
          <a:p>
            <a:r>
              <a:rPr lang="en-US" sz="2400" b="1" dirty="0">
                <a:solidFill>
                  <a:srgbClr val="0070C0"/>
                </a:solidFill>
              </a:rPr>
              <a:t>1</a:t>
            </a:r>
            <a:r>
              <a:rPr lang="en-US" sz="2400" b="1" dirty="0" smtClean="0">
                <a:solidFill>
                  <a:srgbClr val="0070C0"/>
                </a:solidFill>
              </a:rPr>
              <a:t>. </a:t>
            </a:r>
            <a:r>
              <a:rPr lang="en-US" sz="2400" b="1" dirty="0">
                <a:solidFill>
                  <a:srgbClr val="0070C0"/>
                </a:solidFill>
              </a:rPr>
              <a:t>Computing Service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923330"/>
          </a:xfrm>
          <a:prstGeom prst="rect">
            <a:avLst/>
          </a:prstGeom>
        </p:spPr>
        <p:txBody>
          <a:bodyPr wrap="square">
            <a:spAutoFit/>
          </a:bodyPr>
          <a:lstStyle/>
          <a:p>
            <a:pPr algn="just"/>
            <a:r>
              <a:rPr lang="en-US" dirty="0"/>
              <a:t>Google Cloud provides users with the facility of computing and hosting where you </a:t>
            </a:r>
            <a:r>
              <a:rPr lang="en-US" dirty="0" smtClean="0"/>
              <a:t>can</a:t>
            </a:r>
            <a:endParaRPr lang="en-US" dirty="0"/>
          </a:p>
        </p:txBody>
      </p:sp>
    </p:spTree>
    <p:extLst>
      <p:ext uri="{BB962C8B-B14F-4D97-AF65-F5344CB8AC3E}">
        <p14:creationId xmlns:p14="http://schemas.microsoft.com/office/powerpoint/2010/main" val="28051007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67</a:t>
            </a:fld>
            <a:endParaRPr lang="en-US" dirty="0"/>
          </a:p>
        </p:txBody>
      </p:sp>
      <p:sp>
        <p:nvSpPr>
          <p:cNvPr id="5" name="Rectangle 4"/>
          <p:cNvSpPr/>
          <p:nvPr/>
        </p:nvSpPr>
        <p:spPr>
          <a:xfrm>
            <a:off x="171054" y="306036"/>
            <a:ext cx="2880404" cy="461665"/>
          </a:xfrm>
          <a:prstGeom prst="rect">
            <a:avLst/>
          </a:prstGeom>
        </p:spPr>
        <p:txBody>
          <a:bodyPr wrap="none">
            <a:spAutoFit/>
          </a:bodyPr>
          <a:lstStyle/>
          <a:p>
            <a:r>
              <a:rPr lang="en-US" sz="2400" b="1" dirty="0">
                <a:solidFill>
                  <a:srgbClr val="0070C0"/>
                </a:solidFill>
              </a:rPr>
              <a:t>1</a:t>
            </a:r>
            <a:r>
              <a:rPr lang="en-US" sz="2400" b="1" dirty="0" smtClean="0">
                <a:solidFill>
                  <a:srgbClr val="0070C0"/>
                </a:solidFill>
              </a:rPr>
              <a:t>. </a:t>
            </a:r>
            <a:r>
              <a:rPr lang="en-US" sz="2400" b="1" dirty="0">
                <a:solidFill>
                  <a:srgbClr val="0070C0"/>
                </a:solidFill>
              </a:rPr>
              <a:t>Computing Service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923330"/>
          </a:xfrm>
          <a:prstGeom prst="rect">
            <a:avLst/>
          </a:prstGeom>
        </p:spPr>
        <p:txBody>
          <a:bodyPr wrap="square">
            <a:spAutoFit/>
          </a:bodyPr>
          <a:lstStyle/>
          <a:p>
            <a:pPr algn="just"/>
            <a:r>
              <a:rPr lang="en-US" dirty="0"/>
              <a:t>Google Cloud provides users with the facility of computing and hosting where you </a:t>
            </a:r>
            <a:r>
              <a:rPr lang="en-US" dirty="0" smtClean="0"/>
              <a:t>can</a:t>
            </a:r>
            <a:endParaRPr lang="en-US" dirty="0"/>
          </a:p>
        </p:txBody>
      </p:sp>
    </p:spTree>
    <p:extLst>
      <p:ext uri="{BB962C8B-B14F-4D97-AF65-F5344CB8AC3E}">
        <p14:creationId xmlns:p14="http://schemas.microsoft.com/office/powerpoint/2010/main" val="140542543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833" y="1596207"/>
            <a:ext cx="7886700" cy="994172"/>
          </a:xfrm>
        </p:spPr>
        <p:txBody>
          <a:bodyPr>
            <a:normAutofit/>
          </a:bodyPr>
          <a:lstStyle/>
          <a:p>
            <a:pPr algn="ctr"/>
            <a:r>
              <a:rPr lang="en-US" b="1" dirty="0"/>
              <a:t>**Amazon Web Services (AWS)**</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68</a:t>
            </a:fld>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5531241" y="2638343"/>
            <a:ext cx="2984109" cy="1994380"/>
          </a:xfrm>
          <a:prstGeom prst="rect">
            <a:avLst/>
          </a:prstGeom>
        </p:spPr>
      </p:pic>
    </p:spTree>
    <p:extLst>
      <p:ext uri="{BB962C8B-B14F-4D97-AF65-F5344CB8AC3E}">
        <p14:creationId xmlns:p14="http://schemas.microsoft.com/office/powerpoint/2010/main" val="13310414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a:t>Cource_LAB_GCP_1_Google-cloud-platform</a:t>
            </a:r>
            <a:r>
              <a:rPr lang="en-US" dirty="0"/>
              <a:t/>
            </a:r>
            <a:br>
              <a:rPr lang="en-US" dirty="0"/>
            </a:br>
            <a:endParaRPr lang="en-US" dirty="0"/>
          </a:p>
        </p:txBody>
      </p:sp>
      <p:sp>
        <p:nvSpPr>
          <p:cNvPr id="3" name="Content Placeholder 2"/>
          <p:cNvSpPr>
            <a:spLocks noGrp="1"/>
          </p:cNvSpPr>
          <p:nvPr>
            <p:ph idx="1"/>
          </p:nvPr>
        </p:nvSpPr>
        <p:spPr>
          <a:xfrm>
            <a:off x="1748457" y="2259072"/>
            <a:ext cx="6256500" cy="758567"/>
          </a:xfrm>
        </p:spPr>
        <p:txBody>
          <a:bodyPr/>
          <a:lstStyle/>
          <a:p>
            <a:pPr marL="0" indent="0">
              <a:buNone/>
            </a:pPr>
            <a:r>
              <a:rPr lang="en-US" sz="3600" dirty="0"/>
              <a:t>Google-cloud-platform</a:t>
            </a:r>
          </a:p>
        </p:txBody>
      </p:sp>
      <p:sp>
        <p:nvSpPr>
          <p:cNvPr id="4" name="Slide Number Placeholder 3"/>
          <p:cNvSpPr>
            <a:spLocks noGrp="1"/>
          </p:cNvSpPr>
          <p:nvPr>
            <p:ph type="sldNum" sz="quarter" idx="12"/>
          </p:nvPr>
        </p:nvSpPr>
        <p:spPr/>
        <p:txBody>
          <a:bodyPr/>
          <a:lstStyle/>
          <a:p>
            <a:fld id="{6D22F896-40B5-4ADD-8801-0D06FADFA095}" type="slidenum">
              <a:rPr lang="en-US" smtClean="0"/>
              <a:t>69</a:t>
            </a:fld>
            <a:endParaRPr lang="en-US" dirty="0"/>
          </a:p>
        </p:txBody>
      </p:sp>
      <p:sp>
        <p:nvSpPr>
          <p:cNvPr id="5" name="Rectangle 4"/>
          <p:cNvSpPr/>
          <p:nvPr/>
        </p:nvSpPr>
        <p:spPr>
          <a:xfrm>
            <a:off x="304706" y="3366317"/>
            <a:ext cx="8839293" cy="1754326"/>
          </a:xfrm>
          <a:prstGeom prst="rect">
            <a:avLst/>
          </a:prstGeom>
        </p:spPr>
        <p:txBody>
          <a:bodyPr wrap="square">
            <a:spAutoFit/>
          </a:bodyPr>
          <a:lstStyle/>
          <a:p>
            <a:r>
              <a:rPr lang="en-US" sz="1200" dirty="0">
                <a:hlinkClick r:id="rId3"/>
              </a:rPr>
              <a:t>https://</a:t>
            </a:r>
            <a:r>
              <a:rPr lang="en-US" sz="1200" dirty="0" smtClean="0">
                <a:hlinkClick r:id="rId3"/>
              </a:rPr>
              <a:t>www.cloudskillsboost.google/course_templates/754/labs/461560</a:t>
            </a:r>
            <a:endParaRPr lang="en-US" sz="1200" dirty="0" smtClean="0"/>
          </a:p>
          <a:p>
            <a:r>
              <a:rPr lang="en-US" sz="1200" dirty="0" smtClean="0">
                <a:hlinkClick r:id="rId4"/>
              </a:rPr>
              <a:t>https</a:t>
            </a:r>
            <a:r>
              <a:rPr lang="en-US" sz="1200" dirty="0">
                <a:hlinkClick r:id="rId4"/>
              </a:rPr>
              <a:t>://</a:t>
            </a:r>
            <a:r>
              <a:rPr lang="en-US" sz="1200" dirty="0" smtClean="0">
                <a:hlinkClick r:id="rId4"/>
              </a:rPr>
              <a:t>cloud.google.com/compute/docs/instances/creating-instance-with-custom-machine-type?hl=id</a:t>
            </a:r>
            <a:endParaRPr lang="en-US" sz="1200" dirty="0" smtClean="0"/>
          </a:p>
          <a:p>
            <a:r>
              <a:rPr lang="en-US" sz="1200" dirty="0">
                <a:hlinkClick r:id="rId5"/>
              </a:rPr>
              <a:t>https://</a:t>
            </a:r>
            <a:r>
              <a:rPr lang="en-US" sz="1200" dirty="0" smtClean="0">
                <a:hlinkClick r:id="rId5"/>
              </a:rPr>
              <a:t>arubanetworking.hpe.com/techdocs/central/2.5.7/content/sd-branch/vgw/vgw_man-gcp-crt-vm.htm</a:t>
            </a:r>
            <a:endParaRPr lang="en-US" sz="1200" dirty="0" smtClean="0"/>
          </a:p>
          <a:p>
            <a:r>
              <a:rPr lang="en-US" sz="1200" dirty="0">
                <a:hlinkClick r:id="rId6"/>
              </a:rPr>
              <a:t>https://medium.com/@</a:t>
            </a:r>
            <a:r>
              <a:rPr lang="en-US" sz="1200" dirty="0" smtClean="0">
                <a:hlinkClick r:id="rId6"/>
              </a:rPr>
              <a:t>binaabdulrahim/creating-a-gcp-vm-instance-6798f5498f09</a:t>
            </a:r>
            <a:endParaRPr lang="en-US" sz="1200" dirty="0" smtClean="0"/>
          </a:p>
          <a:p>
            <a:r>
              <a:rPr lang="en-US" dirty="0" err="1"/>
              <a:t>Grup</a:t>
            </a:r>
            <a:r>
              <a:rPr lang="en-US" dirty="0"/>
              <a:t> </a:t>
            </a:r>
            <a:r>
              <a:rPr lang="en-US" dirty="0" smtClean="0"/>
              <a:t>instance</a:t>
            </a:r>
          </a:p>
          <a:p>
            <a:r>
              <a:rPr lang="en-US" sz="1200" dirty="0">
                <a:hlinkClick r:id="rId7"/>
              </a:rPr>
              <a:t>https://</a:t>
            </a:r>
            <a:r>
              <a:rPr lang="en-US" sz="1200" dirty="0" smtClean="0">
                <a:hlinkClick r:id="rId7"/>
              </a:rPr>
              <a:t>cloud.google.com/compute/docs/instance-groups?hl=id</a:t>
            </a:r>
            <a:endParaRPr lang="en-US" sz="1200" dirty="0" smtClean="0"/>
          </a:p>
          <a:p>
            <a:r>
              <a:rPr lang="en-US" b="1" dirty="0"/>
              <a:t>Creating Custom Google Compute Engine Instances</a:t>
            </a:r>
          </a:p>
          <a:p>
            <a:r>
              <a:rPr lang="en-US" sz="1200" dirty="0"/>
              <a:t>https://www.youtube.com/watch?v=mZsdm9mRc94</a:t>
            </a:r>
          </a:p>
        </p:txBody>
      </p:sp>
    </p:spTree>
    <p:extLst>
      <p:ext uri="{BB962C8B-B14F-4D97-AF65-F5344CB8AC3E}">
        <p14:creationId xmlns:p14="http://schemas.microsoft.com/office/powerpoint/2010/main" val="3688394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70C0"/>
                </a:solidFill>
              </a:rPr>
              <a:t>What is Google Cloud Platform?</a:t>
            </a:r>
            <a:r>
              <a:rPr lang="en-US" b="1" dirty="0"/>
              <a:t/>
            </a:r>
            <a:br>
              <a:rPr lang="en-US" b="1" dirty="0"/>
            </a:br>
            <a:endParaRPr lang="en-US" dirty="0">
              <a:solidFill>
                <a:srgbClr val="0070C0"/>
              </a:solidFill>
            </a:endParaRPr>
          </a:p>
        </p:txBody>
      </p:sp>
      <p:sp>
        <p:nvSpPr>
          <p:cNvPr id="3" name="Content Placeholder 2"/>
          <p:cNvSpPr>
            <a:spLocks noGrp="1"/>
          </p:cNvSpPr>
          <p:nvPr>
            <p:ph idx="1"/>
          </p:nvPr>
        </p:nvSpPr>
        <p:spPr>
          <a:xfrm>
            <a:off x="417634" y="1003459"/>
            <a:ext cx="3605726" cy="3263504"/>
          </a:xfrm>
        </p:spPr>
        <p:txBody>
          <a:bodyPr>
            <a:normAutofit fontScale="92500" lnSpcReduction="20000"/>
          </a:bodyPr>
          <a:lstStyle/>
          <a:p>
            <a:pPr algn="just" fontAlgn="base"/>
            <a:r>
              <a:rPr lang="en-US" sz="1800" b="1" dirty="0"/>
              <a:t>GCP is a public cloud vendor — like competitors </a:t>
            </a:r>
            <a:r>
              <a:rPr lang="en-US" sz="1800" b="1" dirty="0">
                <a:hlinkClick r:id="rId3"/>
              </a:rPr>
              <a:t>Amazon Web Services (AWS)</a:t>
            </a:r>
            <a:r>
              <a:rPr lang="en-US" sz="1800" b="1" dirty="0"/>
              <a:t> and </a:t>
            </a:r>
            <a:r>
              <a:rPr lang="en-US" sz="1800" b="1" dirty="0">
                <a:hlinkClick r:id="rId4"/>
              </a:rPr>
              <a:t>Microsoft Azure</a:t>
            </a:r>
            <a:r>
              <a:rPr lang="en-US" sz="1800" b="1" dirty="0"/>
              <a:t>. With GCP and other cloud vendors, customers are able to access computer resources housed in Google’s data centers around the world for free or on a pay-per-use basis.</a:t>
            </a:r>
            <a:endParaRPr lang="en-US" sz="1800" dirty="0"/>
          </a:p>
          <a:p>
            <a:pPr algn="just" fontAlgn="base"/>
            <a:r>
              <a:rPr lang="en-US" sz="1800" b="1" dirty="0"/>
              <a:t>GCP offers a suite of computing services to do everything from </a:t>
            </a:r>
            <a:r>
              <a:rPr lang="en-US" sz="1800" b="1" dirty="0">
                <a:hlinkClick r:id="rId5"/>
              </a:rPr>
              <a:t>GCP cost management</a:t>
            </a:r>
            <a:r>
              <a:rPr lang="en-US" sz="1800" b="1" dirty="0"/>
              <a:t> to data management to delivering web and video over the web to AI and machine learning tools.</a:t>
            </a:r>
            <a:endParaRPr lang="en-US" sz="1800" dirty="0"/>
          </a:p>
          <a:p>
            <a:pPr marL="0" indent="0">
              <a:buNone/>
            </a:pPr>
            <a:endParaRPr lang="en-US" sz="1800" dirty="0"/>
          </a:p>
        </p:txBody>
      </p:sp>
      <p:sp>
        <p:nvSpPr>
          <p:cNvPr id="4" name="Slide Number Placeholder 3"/>
          <p:cNvSpPr>
            <a:spLocks noGrp="1"/>
          </p:cNvSpPr>
          <p:nvPr>
            <p:ph type="sldNum" sz="quarter" idx="12"/>
          </p:nvPr>
        </p:nvSpPr>
        <p:spPr/>
        <p:txBody>
          <a:bodyPr/>
          <a:lstStyle/>
          <a:p>
            <a:fld id="{6D22F896-40B5-4ADD-8801-0D06FADFA095}" type="slidenum">
              <a:rPr lang="en-US" smtClean="0"/>
              <a:t>7</a:t>
            </a:fld>
            <a:endParaRPr lang="en-US" dirty="0"/>
          </a:p>
        </p:txBody>
      </p:sp>
      <p:sp>
        <p:nvSpPr>
          <p:cNvPr id="5" name="Content Placeholder 2"/>
          <p:cNvSpPr txBox="1">
            <a:spLocks/>
          </p:cNvSpPr>
          <p:nvPr/>
        </p:nvSpPr>
        <p:spPr>
          <a:xfrm>
            <a:off x="4234376" y="1003459"/>
            <a:ext cx="4280974"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fontAlgn="base">
              <a:buNone/>
            </a:pPr>
            <a:r>
              <a:rPr lang="en-US" sz="1800" b="1" dirty="0"/>
              <a:t>Each GCP region offers a category of services. Some services are limited to specific regions. Major services of Google Cloud Platform include:</a:t>
            </a:r>
          </a:p>
          <a:p>
            <a:pPr algn="just" fontAlgn="base"/>
            <a:r>
              <a:rPr lang="en-US" sz="1800" b="1" dirty="0" smtClean="0"/>
              <a:t>Computing </a:t>
            </a:r>
            <a:r>
              <a:rPr lang="en-US" sz="1800" b="1" dirty="0"/>
              <a:t>and hosting </a:t>
            </a:r>
          </a:p>
          <a:p>
            <a:pPr algn="just" fontAlgn="base"/>
            <a:r>
              <a:rPr lang="en-US" sz="1800" b="1" dirty="0"/>
              <a:t>Storage and database </a:t>
            </a:r>
          </a:p>
          <a:p>
            <a:pPr algn="just" fontAlgn="base"/>
            <a:r>
              <a:rPr lang="en-US" sz="1800" b="1" dirty="0"/>
              <a:t>Networking </a:t>
            </a:r>
          </a:p>
          <a:p>
            <a:pPr algn="just" fontAlgn="base"/>
            <a:r>
              <a:rPr lang="en-US" sz="1800" b="1" dirty="0"/>
              <a:t>Big Data </a:t>
            </a:r>
          </a:p>
          <a:p>
            <a:pPr algn="just" fontAlgn="base"/>
            <a:r>
              <a:rPr lang="en-US" sz="1800" b="1" dirty="0"/>
              <a:t>Machine learning </a:t>
            </a:r>
            <a:endParaRPr lang="en-US" sz="1800" dirty="0"/>
          </a:p>
        </p:txBody>
      </p:sp>
    </p:spTree>
    <p:extLst>
      <p:ext uri="{BB962C8B-B14F-4D97-AF65-F5344CB8AC3E}">
        <p14:creationId xmlns:p14="http://schemas.microsoft.com/office/powerpoint/2010/main" val="35186619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70</a:t>
            </a:fld>
            <a:endParaRPr lang="en-US" dirty="0"/>
          </a:p>
        </p:txBody>
      </p:sp>
      <p:pic>
        <p:nvPicPr>
          <p:cNvPr id="5" name="Picture 4"/>
          <p:cNvPicPr>
            <a:picLocks noChangeAspect="1"/>
          </p:cNvPicPr>
          <p:nvPr/>
        </p:nvPicPr>
        <p:blipFill>
          <a:blip r:embed="rId3"/>
          <a:stretch>
            <a:fillRect/>
          </a:stretch>
        </p:blipFill>
        <p:spPr>
          <a:xfrm>
            <a:off x="628650" y="273844"/>
            <a:ext cx="7886700" cy="4358879"/>
          </a:xfrm>
          <a:prstGeom prst="rect">
            <a:avLst/>
          </a:prstGeom>
        </p:spPr>
      </p:pic>
      <p:sp>
        <p:nvSpPr>
          <p:cNvPr id="6" name="Rectangle 5"/>
          <p:cNvSpPr/>
          <p:nvPr/>
        </p:nvSpPr>
        <p:spPr>
          <a:xfrm>
            <a:off x="0" y="4632723"/>
            <a:ext cx="8515350" cy="369332"/>
          </a:xfrm>
          <a:prstGeom prst="rect">
            <a:avLst/>
          </a:prstGeom>
        </p:spPr>
        <p:txBody>
          <a:bodyPr wrap="square">
            <a:spAutoFit/>
          </a:bodyPr>
          <a:lstStyle/>
          <a:p>
            <a:r>
              <a:rPr lang="en-US" dirty="0" smtClean="0"/>
              <a:t>https://cloud.google.com/deep-learning-vm/docs/create-vm-instance-console?hl=id</a:t>
            </a:r>
            <a:endParaRPr lang="en-US" dirty="0"/>
          </a:p>
        </p:txBody>
      </p:sp>
      <p:sp>
        <p:nvSpPr>
          <p:cNvPr id="7" name="Rectangle 6"/>
          <p:cNvSpPr/>
          <p:nvPr/>
        </p:nvSpPr>
        <p:spPr>
          <a:xfrm>
            <a:off x="0" y="4346854"/>
            <a:ext cx="7424382" cy="369332"/>
          </a:xfrm>
          <a:prstGeom prst="rect">
            <a:avLst/>
          </a:prstGeom>
        </p:spPr>
        <p:txBody>
          <a:bodyPr wrap="square">
            <a:spAutoFit/>
          </a:bodyPr>
          <a:lstStyle/>
          <a:p>
            <a:r>
              <a:rPr lang="en-US" dirty="0" err="1" smtClean="0"/>
              <a:t>Buat</a:t>
            </a:r>
            <a:r>
              <a:rPr lang="en-US" dirty="0" smtClean="0"/>
              <a:t> instance Deep Learning VM </a:t>
            </a:r>
            <a:r>
              <a:rPr lang="en-US" dirty="0" err="1" smtClean="0"/>
              <a:t>menggunakan</a:t>
            </a:r>
            <a:r>
              <a:rPr lang="en-US" dirty="0" smtClean="0"/>
              <a:t> </a:t>
            </a:r>
            <a:r>
              <a:rPr lang="en-US" dirty="0" err="1" smtClean="0"/>
              <a:t>konsol</a:t>
            </a:r>
            <a:r>
              <a:rPr lang="en-US" dirty="0" smtClean="0"/>
              <a:t> Google Cloud</a:t>
            </a:r>
            <a:endParaRPr lang="en-US" dirty="0"/>
          </a:p>
        </p:txBody>
      </p:sp>
    </p:spTree>
    <p:extLst>
      <p:ext uri="{BB962C8B-B14F-4D97-AF65-F5344CB8AC3E}">
        <p14:creationId xmlns:p14="http://schemas.microsoft.com/office/powerpoint/2010/main" val="16562938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71</a:t>
            </a:fld>
            <a:endParaRPr lang="en-US" dirty="0"/>
          </a:p>
        </p:txBody>
      </p:sp>
    </p:spTree>
    <p:extLst>
      <p:ext uri="{BB962C8B-B14F-4D97-AF65-F5344CB8AC3E}">
        <p14:creationId xmlns:p14="http://schemas.microsoft.com/office/powerpoint/2010/main" val="19619320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Google-cloud-services-tools-for-beginners</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8</a:t>
            </a:fld>
            <a:endParaRPr lang="en-US" dirty="0"/>
          </a:p>
        </p:txBody>
      </p:sp>
      <p:sp>
        <p:nvSpPr>
          <p:cNvPr id="5" name="Rectangle 4"/>
          <p:cNvSpPr/>
          <p:nvPr/>
        </p:nvSpPr>
        <p:spPr>
          <a:xfrm>
            <a:off x="1495753" y="2088594"/>
            <a:ext cx="4572000" cy="2031325"/>
          </a:xfrm>
          <a:prstGeom prst="rect">
            <a:avLst/>
          </a:prstGeom>
        </p:spPr>
        <p:txBody>
          <a:bodyPr>
            <a:spAutoFit/>
          </a:bodyPr>
          <a:lstStyle/>
          <a:p>
            <a:pPr marL="285750" indent="-285750">
              <a:buFont typeface="Wingdings" panose="05000000000000000000" pitchFamily="2" charset="2"/>
              <a:buChar char="Ø"/>
            </a:pPr>
            <a:r>
              <a:rPr lang="en-US" dirty="0"/>
              <a:t>Computing Service</a:t>
            </a:r>
          </a:p>
          <a:p>
            <a:pPr marL="285750" indent="-285750">
              <a:buFont typeface="Wingdings" panose="05000000000000000000" pitchFamily="2" charset="2"/>
              <a:buChar char="Ø"/>
            </a:pPr>
            <a:r>
              <a:rPr lang="en-US" dirty="0"/>
              <a:t>Storage and Database Service</a:t>
            </a:r>
          </a:p>
          <a:p>
            <a:pPr marL="285750" indent="-285750">
              <a:buFont typeface="Wingdings" panose="05000000000000000000" pitchFamily="2" charset="2"/>
              <a:buChar char="Ø"/>
            </a:pPr>
            <a:r>
              <a:rPr lang="en-US" dirty="0"/>
              <a:t>Networking Service</a:t>
            </a:r>
          </a:p>
          <a:p>
            <a:pPr marL="285750" indent="-285750">
              <a:buFont typeface="Wingdings" panose="05000000000000000000" pitchFamily="2" charset="2"/>
              <a:buChar char="Ø"/>
            </a:pPr>
            <a:r>
              <a:rPr lang="en-US" dirty="0"/>
              <a:t>Big Data Service</a:t>
            </a:r>
          </a:p>
          <a:p>
            <a:pPr marL="285750" indent="-285750">
              <a:buFont typeface="Wingdings" panose="05000000000000000000" pitchFamily="2" charset="2"/>
              <a:buChar char="Ø"/>
            </a:pPr>
            <a:r>
              <a:rPr lang="en-US" dirty="0"/>
              <a:t>Machine Learning Service</a:t>
            </a:r>
          </a:p>
          <a:p>
            <a:pPr marL="285750" indent="-285750">
              <a:buFont typeface="Wingdings" panose="05000000000000000000" pitchFamily="2" charset="2"/>
              <a:buChar char="Ø"/>
            </a:pPr>
            <a:r>
              <a:rPr lang="en-US" dirty="0"/>
              <a:t>Identity and Security Service</a:t>
            </a:r>
          </a:p>
          <a:p>
            <a:pPr marL="285750" indent="-285750">
              <a:buFont typeface="Wingdings" panose="05000000000000000000" pitchFamily="2" charset="2"/>
              <a:buChar char="Ø"/>
            </a:pPr>
            <a:r>
              <a:rPr lang="en-US" dirty="0"/>
              <a:t>Management and Developer Tools</a:t>
            </a:r>
          </a:p>
        </p:txBody>
      </p:sp>
      <p:sp>
        <p:nvSpPr>
          <p:cNvPr id="6" name="Rectangle 5"/>
          <p:cNvSpPr/>
          <p:nvPr/>
        </p:nvSpPr>
        <p:spPr>
          <a:xfrm>
            <a:off x="628649" y="1094422"/>
            <a:ext cx="8231571" cy="923330"/>
          </a:xfrm>
          <a:prstGeom prst="rect">
            <a:avLst/>
          </a:prstGeom>
        </p:spPr>
        <p:txBody>
          <a:bodyPr wrap="square">
            <a:spAutoFit/>
          </a:bodyPr>
          <a:lstStyle/>
          <a:p>
            <a:pPr algn="just"/>
            <a:r>
              <a:rPr lang="en-US" dirty="0"/>
              <a:t>Google Cloud Services is a set of Computing, Networking, Storage, Big Data, Machine Learning, and Management services offered by Google which runs on the same cloud infrastructure</a:t>
            </a:r>
          </a:p>
        </p:txBody>
      </p:sp>
      <p:pic>
        <p:nvPicPr>
          <p:cNvPr id="7" name="Picture 6"/>
          <p:cNvPicPr>
            <a:picLocks noChangeAspect="1"/>
          </p:cNvPicPr>
          <p:nvPr/>
        </p:nvPicPr>
        <p:blipFill>
          <a:blip r:embed="rId3"/>
          <a:stretch>
            <a:fillRect/>
          </a:stretch>
        </p:blipFill>
        <p:spPr>
          <a:xfrm>
            <a:off x="5753686" y="3511850"/>
            <a:ext cx="3264584" cy="1700304"/>
          </a:xfrm>
          <a:prstGeom prst="rect">
            <a:avLst/>
          </a:prstGeom>
        </p:spPr>
      </p:pic>
    </p:spTree>
    <p:extLst>
      <p:ext uri="{BB962C8B-B14F-4D97-AF65-F5344CB8AC3E}">
        <p14:creationId xmlns:p14="http://schemas.microsoft.com/office/powerpoint/2010/main" val="12347932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9</a:t>
            </a:fld>
            <a:endParaRPr lang="en-US" dirty="0"/>
          </a:p>
        </p:txBody>
      </p:sp>
      <p:pic>
        <p:nvPicPr>
          <p:cNvPr id="5" name="Picture 4"/>
          <p:cNvPicPr>
            <a:picLocks noChangeAspect="1"/>
          </p:cNvPicPr>
          <p:nvPr/>
        </p:nvPicPr>
        <p:blipFill>
          <a:blip r:embed="rId2"/>
          <a:stretch>
            <a:fillRect/>
          </a:stretch>
        </p:blipFill>
        <p:spPr>
          <a:xfrm>
            <a:off x="2232955" y="771197"/>
            <a:ext cx="4867275" cy="2305050"/>
          </a:xfrm>
          <a:prstGeom prst="rect">
            <a:avLst/>
          </a:prstGeom>
        </p:spPr>
      </p:pic>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pic>
        <p:nvPicPr>
          <p:cNvPr id="7" name="Picture 6"/>
          <p:cNvPicPr>
            <a:picLocks noChangeAspect="1"/>
          </p:cNvPicPr>
          <p:nvPr/>
        </p:nvPicPr>
        <p:blipFill>
          <a:blip r:embed="rId3"/>
          <a:stretch>
            <a:fillRect/>
          </a:stretch>
        </p:blipFill>
        <p:spPr>
          <a:xfrm>
            <a:off x="3417570" y="2978621"/>
            <a:ext cx="3040380" cy="2280285"/>
          </a:xfrm>
          <a:prstGeom prst="rect">
            <a:avLst/>
          </a:prstGeom>
        </p:spPr>
      </p:pic>
    </p:spTree>
    <p:extLst>
      <p:ext uri="{BB962C8B-B14F-4D97-AF65-F5344CB8AC3E}">
        <p14:creationId xmlns:p14="http://schemas.microsoft.com/office/powerpoint/2010/main" val="12929462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714</TotalTime>
  <Words>7070</Words>
  <Application>Microsoft Office PowerPoint</Application>
  <PresentationFormat>On-screen Show (16:9)</PresentationFormat>
  <Paragraphs>1146</Paragraphs>
  <Slides>71</Slides>
  <Notes>68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Malgun Gothic</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**Google Cloud Platform as a Service**</vt:lpstr>
      <vt:lpstr>**Google Cloud Platform as a Service**</vt:lpstr>
      <vt:lpstr>What is Google Cloud Platform? </vt:lpstr>
      <vt:lpstr>Google-cloud-services-tools-for-beginners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**Amazon Web Services (AWS)**</vt:lpstr>
      <vt:lpstr>Cource_LAB_GCP_1_Google-cloud-platform </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Cloud Platform Official Icons and Sample Diagrams</dc:title>
  <dc:subject/>
  <dc:creator>pds</dc:creator>
  <cp:keywords/>
  <dc:description/>
  <cp:lastModifiedBy>Gde</cp:lastModifiedBy>
  <cp:revision>66</cp:revision>
  <dcterms:modified xsi:type="dcterms:W3CDTF">2025-09-03T09:57:44Z</dcterms:modified>
  <cp:category/>
</cp:coreProperties>
</file>